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sldIdLst>
    <p:sldId id="256" r:id="rId2"/>
    <p:sldId id="259" r:id="rId3"/>
    <p:sldId id="261" r:id="rId4"/>
    <p:sldId id="262" r:id="rId5"/>
    <p:sldId id="267" r:id="rId6"/>
    <p:sldId id="268" r:id="rId7"/>
    <p:sldId id="290" r:id="rId8"/>
    <p:sldId id="265" r:id="rId9"/>
    <p:sldId id="270" r:id="rId10"/>
    <p:sldId id="271" r:id="rId11"/>
    <p:sldId id="272" r:id="rId12"/>
    <p:sldId id="297" r:id="rId13"/>
    <p:sldId id="292" r:id="rId14"/>
    <p:sldId id="273" r:id="rId15"/>
    <p:sldId id="279" r:id="rId16"/>
    <p:sldId id="280" r:id="rId17"/>
    <p:sldId id="282" r:id="rId18"/>
    <p:sldId id="293" r:id="rId19"/>
    <p:sldId id="294" r:id="rId20"/>
    <p:sldId id="295" r:id="rId21"/>
    <p:sldId id="283" r:id="rId22"/>
    <p:sldId id="296" r:id="rId23"/>
    <p:sldId id="284" r:id="rId24"/>
    <p:sldId id="274" r:id="rId25"/>
    <p:sldId id="275" r:id="rId26"/>
    <p:sldId id="276" r:id="rId27"/>
    <p:sldId id="277" r:id="rId28"/>
    <p:sldId id="278" r:id="rId29"/>
    <p:sldId id="286" r:id="rId30"/>
    <p:sldId id="287" r:id="rId31"/>
    <p:sldId id="288" r:id="rId32"/>
    <p:sldId id="285"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p:cViewPr varScale="1">
        <p:scale>
          <a:sx n="74" d="100"/>
          <a:sy n="74" d="100"/>
        </p:scale>
        <p:origin x="49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208CDCD-B65C-4443-BB22-BB707987016F}" type="datetimeFigureOut">
              <a:rPr lang="id-ID" smtClean="0"/>
              <a:t>31/08/2017</a:t>
            </a:fld>
            <a:endParaRPr lang="id-ID"/>
          </a:p>
        </p:txBody>
      </p:sp>
      <p:sp>
        <p:nvSpPr>
          <p:cNvPr id="5" name="Footer Placeholder 4"/>
          <p:cNvSpPr>
            <a:spLocks noGrp="1"/>
          </p:cNvSpPr>
          <p:nvPr>
            <p:ph type="ftr" sz="quarter" idx="11"/>
          </p:nvPr>
        </p:nvSpPr>
        <p:spPr>
          <a:xfrm>
            <a:off x="2416500" y="329307"/>
            <a:ext cx="4973915" cy="309201"/>
          </a:xfrm>
        </p:spPr>
        <p:txBody>
          <a:bodyPr/>
          <a:lstStyle/>
          <a:p>
            <a:endParaRPr lang="id-ID"/>
          </a:p>
        </p:txBody>
      </p:sp>
      <p:sp>
        <p:nvSpPr>
          <p:cNvPr id="6" name="Slide Number Placeholder 5"/>
          <p:cNvSpPr>
            <a:spLocks noGrp="1"/>
          </p:cNvSpPr>
          <p:nvPr>
            <p:ph type="sldNum" sz="quarter" idx="12"/>
          </p:nvPr>
        </p:nvSpPr>
        <p:spPr>
          <a:xfrm>
            <a:off x="1437664" y="798973"/>
            <a:ext cx="811019" cy="503578"/>
          </a:xfrm>
        </p:spPr>
        <p:txBody>
          <a:bodyPr/>
          <a:lstStyle/>
          <a:p>
            <a:fld id="{DE918BA9-3456-4CC3-98A2-69506FD0DA11}" type="slidenum">
              <a:rPr lang="id-ID" smtClean="0"/>
              <a:t>‹#›</a:t>
            </a:fld>
            <a:endParaRPr lang="id-ID"/>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96305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08CDCD-B65C-4443-BB22-BB707987016F}" type="datetimeFigureOut">
              <a:rPr lang="id-ID" smtClean="0"/>
              <a:t>31/08/2017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E918BA9-3456-4CC3-98A2-69506FD0DA11}" type="slidenum">
              <a:rPr lang="id-ID" smtClean="0"/>
              <a:t>‹#›</a:t>
            </a:fld>
            <a:endParaRPr lang="id-ID"/>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49180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208CDCD-B65C-4443-BB22-BB707987016F}" type="datetimeFigureOut">
              <a:rPr lang="id-ID" smtClean="0"/>
              <a:t>31/08/2017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E918BA9-3456-4CC3-98A2-69506FD0DA11}" type="slidenum">
              <a:rPr lang="id-ID" smtClean="0"/>
              <a:t>‹#›</a:t>
            </a:fld>
            <a:endParaRPr lang="id-ID"/>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53671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208CDCD-B65C-4443-BB22-BB707987016F}" type="datetimeFigureOut">
              <a:rPr lang="id-ID" smtClean="0"/>
              <a:t>31/08/2017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DE918BA9-3456-4CC3-98A2-69506FD0DA11}" type="slidenum">
              <a:rPr lang="id-ID" smtClean="0"/>
              <a:t>‹#›</a:t>
            </a:fld>
            <a:endParaRPr lang="id-ID"/>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35876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208CDCD-B65C-4443-BB22-BB707987016F}" type="datetimeFigureOut">
              <a:rPr lang="id-ID" smtClean="0"/>
              <a:t>31/08/2017</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DE918BA9-3456-4CC3-98A2-69506FD0DA11}" type="slidenum">
              <a:rPr lang="id-ID" smtClean="0"/>
              <a:t>‹#›</a:t>
            </a:fld>
            <a:endParaRPr lang="id-ID"/>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23080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208CDCD-B65C-4443-BB22-BB707987016F}" type="datetimeFigureOut">
              <a:rPr lang="id-ID" smtClean="0"/>
              <a:t>31/08/2017</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DE918BA9-3456-4CC3-98A2-69506FD0DA11}" type="slidenum">
              <a:rPr lang="id-ID" smtClean="0"/>
              <a:t>‹#›</a:t>
            </a:fld>
            <a:endParaRPr lang="id-ID"/>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39141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08CDCD-B65C-4443-BB22-BB707987016F}" type="datetimeFigureOut">
              <a:rPr lang="id-ID" smtClean="0"/>
              <a:t>31/08/2017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DE918BA9-3456-4CC3-98A2-69506FD0DA11}" type="slidenum">
              <a:rPr lang="id-ID" smtClean="0"/>
              <a:t>‹#›</a:t>
            </a:fld>
            <a:endParaRPr lang="id-ID"/>
          </a:p>
        </p:txBody>
      </p:sp>
    </p:spTree>
    <p:extLst>
      <p:ext uri="{BB962C8B-B14F-4D97-AF65-F5344CB8AC3E}">
        <p14:creationId xmlns:p14="http://schemas.microsoft.com/office/powerpoint/2010/main" val="3330765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208CDCD-B65C-4443-BB22-BB707987016F}" type="datetimeFigureOut">
              <a:rPr lang="id-ID" smtClean="0"/>
              <a:t>31/08/2017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DE918BA9-3456-4CC3-98A2-69506FD0DA11}" type="slidenum">
              <a:rPr lang="id-ID" smtClean="0"/>
              <a:t>‹#›</a:t>
            </a:fld>
            <a:endParaRPr lang="id-ID"/>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08149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C208CDCD-B65C-4443-BB22-BB707987016F}" type="datetimeFigureOut">
              <a:rPr lang="id-ID" smtClean="0"/>
              <a:t>31/08/2017</a:t>
            </a:fld>
            <a:endParaRPr lang="id-ID"/>
          </a:p>
        </p:txBody>
      </p:sp>
      <p:sp>
        <p:nvSpPr>
          <p:cNvPr id="6" name="Footer Placeholder 5"/>
          <p:cNvSpPr>
            <a:spLocks noGrp="1"/>
          </p:cNvSpPr>
          <p:nvPr>
            <p:ph type="ftr" sz="quarter" idx="11"/>
          </p:nvPr>
        </p:nvSpPr>
        <p:spPr>
          <a:xfrm>
            <a:off x="1447382" y="318640"/>
            <a:ext cx="5541004" cy="320931"/>
          </a:xfrm>
        </p:spPr>
        <p:txBody>
          <a:bodyPr/>
          <a:lstStyle/>
          <a:p>
            <a:endParaRPr lang="id-ID"/>
          </a:p>
        </p:txBody>
      </p:sp>
      <p:sp>
        <p:nvSpPr>
          <p:cNvPr id="7" name="Slide Number Placeholder 6"/>
          <p:cNvSpPr>
            <a:spLocks noGrp="1"/>
          </p:cNvSpPr>
          <p:nvPr>
            <p:ph type="sldNum" sz="quarter" idx="12"/>
          </p:nvPr>
        </p:nvSpPr>
        <p:spPr/>
        <p:txBody>
          <a:bodyPr/>
          <a:lstStyle/>
          <a:p>
            <a:fld id="{DE918BA9-3456-4CC3-98A2-69506FD0DA11}" type="slidenum">
              <a:rPr lang="id-ID" smtClean="0"/>
              <a:t>‹#›</a:t>
            </a:fld>
            <a:endParaRPr lang="id-ID"/>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12925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08CDCD-B65C-4443-BB22-BB707987016F}" type="datetimeFigureOut">
              <a:rPr lang="id-ID" smtClean="0"/>
              <a:t>31/08/2017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E918BA9-3456-4CC3-98A2-69506FD0DA11}" type="slidenum">
              <a:rPr lang="id-ID" smtClean="0"/>
              <a:t>‹#›</a:t>
            </a:fld>
            <a:endParaRPr lang="id-ID"/>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92171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08CDCD-B65C-4443-BB22-BB707987016F}" type="datetimeFigureOut">
              <a:rPr lang="id-ID" smtClean="0"/>
              <a:t>31/08/2017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E918BA9-3456-4CC3-98A2-69506FD0DA11}" type="slidenum">
              <a:rPr lang="id-ID" smtClean="0"/>
              <a:t>‹#›</a:t>
            </a:fld>
            <a:endParaRPr lang="id-ID"/>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36424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C208CDCD-B65C-4443-BB22-BB707987016F}" type="datetimeFigureOut">
              <a:rPr lang="id-ID" smtClean="0"/>
              <a:t>31/08/2017</a:t>
            </a:fld>
            <a:endParaRPr lang="id-ID"/>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E918BA9-3456-4CC3-98A2-69506FD0DA11}" type="slidenum">
              <a:rPr lang="id-ID" smtClean="0"/>
              <a:t>‹#›</a:t>
            </a:fld>
            <a:endParaRPr lang="id-ID"/>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0169251"/>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4BC8E-06EB-4114-9439-4CD312977BEC}"/>
              </a:ext>
            </a:extLst>
          </p:cNvPr>
          <p:cNvSpPr>
            <a:spLocks noGrp="1"/>
          </p:cNvSpPr>
          <p:nvPr>
            <p:ph type="ctrTitle"/>
          </p:nvPr>
        </p:nvSpPr>
        <p:spPr>
          <a:xfrm>
            <a:off x="706128" y="956582"/>
            <a:ext cx="10572000" cy="2554442"/>
          </a:xfrm>
        </p:spPr>
        <p:txBody>
          <a:bodyPr/>
          <a:lstStyle/>
          <a:p>
            <a:pPr algn="ctr"/>
            <a:r>
              <a:rPr lang="id-ID" sz="3600" dirty="0"/>
              <a:t>PENGENALAN TINGKAT KEMATANGAN BUAH BERDASARKAN CITRA WARNA PADA STUDI KASUS PEMBANGUNAN SISTEM PEMILIHAN OTOMATIS</a:t>
            </a:r>
          </a:p>
        </p:txBody>
      </p:sp>
      <p:sp>
        <p:nvSpPr>
          <p:cNvPr id="4" name="Subtitle 2">
            <a:extLst>
              <a:ext uri="{FF2B5EF4-FFF2-40B4-BE49-F238E27FC236}">
                <a16:creationId xmlns:a16="http://schemas.microsoft.com/office/drawing/2014/main" id="{D4FDA09C-F65C-4B04-9F1F-1A424DDCEA69}"/>
              </a:ext>
            </a:extLst>
          </p:cNvPr>
          <p:cNvSpPr txBox="1">
            <a:spLocks/>
          </p:cNvSpPr>
          <p:nvPr/>
        </p:nvSpPr>
        <p:spPr>
          <a:xfrm>
            <a:off x="3179356" y="3663814"/>
            <a:ext cx="5625544" cy="1278888"/>
          </a:xfrm>
          <a:prstGeom prst="rect">
            <a:avLst/>
          </a:prstGeom>
          <a:effectLst>
            <a:outerShdw blurRad="50800" dir="14400000">
              <a:srgbClr val="000000">
                <a:alpha val="40000"/>
              </a:srgbClr>
            </a:outerShdw>
          </a:effectLst>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accent1"/>
              </a:buClr>
              <a:buFont typeface="Wingdings 2" charset="2"/>
              <a:buNone/>
              <a:defRPr sz="1800" kern="1200">
                <a:solidFill>
                  <a:schemeClr val="tx1"/>
                </a:solidFill>
                <a:latin typeface="+mn-lt"/>
                <a:ea typeface="+mn-ea"/>
                <a:cs typeface="+mn-cs"/>
              </a:defRPr>
            </a:lvl1pPr>
            <a:lvl2pPr marL="457200" indent="0" algn="ctr" defTabSz="457200" rtl="0" eaLnBrk="1" latinLnBrk="0" hangingPunct="1">
              <a:spcBef>
                <a:spcPct val="20000"/>
              </a:spcBef>
              <a:spcAft>
                <a:spcPts val="600"/>
              </a:spcAft>
              <a:buClr>
                <a:schemeClr val="accent1"/>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accent1"/>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9pPr>
          </a:lstStyle>
          <a:p>
            <a:pPr algn="ctr"/>
            <a:r>
              <a:rPr lang="id-ID" b="1" u="sng" dirty="0"/>
              <a:t>Disusun OLEH :</a:t>
            </a:r>
          </a:p>
          <a:p>
            <a:pPr algn="ctr"/>
            <a:r>
              <a:rPr lang="id-ID" dirty="0"/>
              <a:t>MOCHAMAD ANGGA ANGGRIAWAN</a:t>
            </a:r>
          </a:p>
          <a:p>
            <a:pPr algn="ctr"/>
            <a:r>
              <a:rPr lang="id-ID" dirty="0"/>
              <a:t>152013073</a:t>
            </a:r>
          </a:p>
        </p:txBody>
      </p:sp>
      <p:sp>
        <p:nvSpPr>
          <p:cNvPr id="5" name="Subtitle 2">
            <a:extLst>
              <a:ext uri="{FF2B5EF4-FFF2-40B4-BE49-F238E27FC236}">
                <a16:creationId xmlns:a16="http://schemas.microsoft.com/office/drawing/2014/main" id="{0C124992-3CA5-4DCD-BBB1-EF4177850A48}"/>
              </a:ext>
            </a:extLst>
          </p:cNvPr>
          <p:cNvSpPr txBox="1">
            <a:spLocks/>
          </p:cNvSpPr>
          <p:nvPr/>
        </p:nvSpPr>
        <p:spPr>
          <a:xfrm>
            <a:off x="1596340" y="5183693"/>
            <a:ext cx="8791575" cy="1278888"/>
          </a:xfrm>
          <a:prstGeom prst="rect">
            <a:avLst/>
          </a:prstGeom>
        </p:spPr>
        <p:txBody>
          <a:bodyPr vert="horz" lIns="91440" tIns="45720" rIns="91440" bIns="45720" numCol="2" rtlCol="0">
            <a:norm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lnSpc>
                <a:spcPct val="100000"/>
              </a:lnSpc>
            </a:pPr>
            <a:r>
              <a:rPr lang="id-ID" b="1" u="sng" dirty="0"/>
              <a:t>Dosen Pembimbing :</a:t>
            </a:r>
          </a:p>
          <a:p>
            <a:pPr algn="ctr">
              <a:lnSpc>
                <a:spcPct val="100000"/>
              </a:lnSpc>
            </a:pPr>
            <a:r>
              <a:rPr lang="id-ID" dirty="0"/>
              <a:t>Muhammad Ichwan, Ir., M.T.</a:t>
            </a:r>
          </a:p>
          <a:p>
            <a:pPr algn="ctr">
              <a:lnSpc>
                <a:spcPct val="100000"/>
              </a:lnSpc>
            </a:pPr>
            <a:endParaRPr lang="id-ID" dirty="0"/>
          </a:p>
          <a:p>
            <a:pPr algn="ctr">
              <a:lnSpc>
                <a:spcPct val="100000"/>
              </a:lnSpc>
            </a:pPr>
            <a:r>
              <a:rPr lang="id-ID" b="1" u="sng" dirty="0"/>
              <a:t>Dosen Co-Pembimbing :</a:t>
            </a:r>
          </a:p>
          <a:p>
            <a:pPr algn="ctr">
              <a:lnSpc>
                <a:spcPct val="100000"/>
              </a:lnSpc>
            </a:pPr>
            <a:r>
              <a:rPr lang="id-ID" dirty="0"/>
              <a:t>DINA budhi Utami, S.Kom., M.t. </a:t>
            </a:r>
          </a:p>
        </p:txBody>
      </p:sp>
    </p:spTree>
    <p:extLst>
      <p:ext uri="{BB962C8B-B14F-4D97-AF65-F5344CB8AC3E}">
        <p14:creationId xmlns:p14="http://schemas.microsoft.com/office/powerpoint/2010/main" val="1387828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198122"/>
            <a:ext cx="9905998" cy="507667"/>
          </a:xfrm>
        </p:spPr>
        <p:txBody>
          <a:bodyPr>
            <a:normAutofit fontScale="90000"/>
          </a:bodyPr>
          <a:lstStyle/>
          <a:p>
            <a:r>
              <a:rPr lang="id-ID" dirty="0"/>
              <a:t>Latar Belakang</a:t>
            </a:r>
          </a:p>
        </p:txBody>
      </p:sp>
      <p:sp>
        <p:nvSpPr>
          <p:cNvPr id="3" name="Content Placeholder 2"/>
          <p:cNvSpPr>
            <a:spLocks noGrp="1"/>
          </p:cNvSpPr>
          <p:nvPr>
            <p:ph idx="1"/>
          </p:nvPr>
        </p:nvSpPr>
        <p:spPr>
          <a:xfrm>
            <a:off x="1141411" y="1919389"/>
            <a:ext cx="9905999" cy="2723659"/>
          </a:xfrm>
        </p:spPr>
        <p:txBody>
          <a:bodyPr/>
          <a:lstStyle/>
          <a:p>
            <a:pPr marL="0" indent="0" algn="just">
              <a:buNone/>
            </a:pPr>
            <a:r>
              <a:rPr lang="id-ID" dirty="0"/>
              <a:t>	Proses pemilihan tomat secara umum dilakukan oleh manusia dengan menggunakan cara manual. Cara manual tersebut bersifat</a:t>
            </a:r>
            <a:r>
              <a:rPr lang="id-ID" dirty="0">
                <a:solidFill>
                  <a:srgbClr val="00B050"/>
                </a:solidFill>
              </a:rPr>
              <a:t> subyektif </a:t>
            </a:r>
            <a:r>
              <a:rPr lang="id-ID" dirty="0"/>
              <a:t>yang menghasilkan klasifikasi tomat yang kurang seragam. Salah satu parameter untuk proses pemilihan tomat pada umumnya dapat dilihat dari tingkat kematangan buah itu sendiri.</a:t>
            </a:r>
          </a:p>
        </p:txBody>
      </p:sp>
      <p:sp>
        <p:nvSpPr>
          <p:cNvPr id="4" name="Rectangle: Rounded Corners 3"/>
          <p:cNvSpPr/>
          <p:nvPr/>
        </p:nvSpPr>
        <p:spPr>
          <a:xfrm>
            <a:off x="4896542" y="3538153"/>
            <a:ext cx="2557275" cy="60548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id-ID" dirty="0"/>
              <a:t>Tingkat Kematangan</a:t>
            </a:r>
          </a:p>
        </p:txBody>
      </p:sp>
      <p:sp>
        <p:nvSpPr>
          <p:cNvPr id="5" name="Oval 4"/>
          <p:cNvSpPr/>
          <p:nvPr/>
        </p:nvSpPr>
        <p:spPr>
          <a:xfrm>
            <a:off x="2850631" y="4236314"/>
            <a:ext cx="147551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Warna</a:t>
            </a:r>
          </a:p>
        </p:txBody>
      </p:sp>
      <p:sp>
        <p:nvSpPr>
          <p:cNvPr id="6" name="Oval 5"/>
          <p:cNvSpPr/>
          <p:nvPr/>
        </p:nvSpPr>
        <p:spPr>
          <a:xfrm>
            <a:off x="5317601" y="4407764"/>
            <a:ext cx="1713391"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Bentuk</a:t>
            </a:r>
          </a:p>
        </p:txBody>
      </p:sp>
      <p:sp>
        <p:nvSpPr>
          <p:cNvPr id="7" name="Oval 6"/>
          <p:cNvSpPr/>
          <p:nvPr/>
        </p:nvSpPr>
        <p:spPr>
          <a:xfrm>
            <a:off x="7663886" y="4345979"/>
            <a:ext cx="147551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Aroma</a:t>
            </a:r>
          </a:p>
        </p:txBody>
      </p:sp>
      <p:cxnSp>
        <p:nvCxnSpPr>
          <p:cNvPr id="9" name="Straight Arrow Connector 8"/>
          <p:cNvCxnSpPr>
            <a:cxnSpLocks/>
            <a:stCxn id="4" idx="1"/>
            <a:endCxn id="5" idx="7"/>
          </p:cNvCxnSpPr>
          <p:nvPr/>
        </p:nvCxnSpPr>
        <p:spPr>
          <a:xfrm flipH="1">
            <a:off x="4110058" y="3840894"/>
            <a:ext cx="786484" cy="5293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cxnSpLocks/>
            <a:stCxn id="4" idx="2"/>
            <a:endCxn id="6" idx="0"/>
          </p:cNvCxnSpPr>
          <p:nvPr/>
        </p:nvCxnSpPr>
        <p:spPr>
          <a:xfrm flipH="1">
            <a:off x="6174297" y="4143634"/>
            <a:ext cx="883" cy="2641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cxnSpLocks/>
            <a:stCxn id="4" idx="3"/>
            <a:endCxn id="7" idx="1"/>
          </p:cNvCxnSpPr>
          <p:nvPr/>
        </p:nvCxnSpPr>
        <p:spPr>
          <a:xfrm>
            <a:off x="7453817" y="3840894"/>
            <a:ext cx="426152" cy="6389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2848231" y="4236313"/>
            <a:ext cx="1486462" cy="990599"/>
          </a:xfrm>
          <a:prstGeom prst="rect">
            <a:avLst/>
          </a:prstGeom>
          <a:noFill/>
          <a:ln w="5715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7" name="Content Placeholder 2">
            <a:extLst>
              <a:ext uri="{FF2B5EF4-FFF2-40B4-BE49-F238E27FC236}">
                <a16:creationId xmlns:a16="http://schemas.microsoft.com/office/drawing/2014/main" id="{FE5477A0-A6EA-4305-9374-5751B206EB95}"/>
              </a:ext>
            </a:extLst>
          </p:cNvPr>
          <p:cNvSpPr txBox="1">
            <a:spLocks/>
          </p:cNvSpPr>
          <p:nvPr/>
        </p:nvSpPr>
        <p:spPr>
          <a:xfrm>
            <a:off x="1170248" y="5364314"/>
            <a:ext cx="9905999" cy="1114624"/>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a:lstStyle>
          <a:p>
            <a:pPr marL="0" indent="0" algn="just">
              <a:buNone/>
            </a:pPr>
            <a:r>
              <a:rPr lang="id-ID" sz="1800" dirty="0"/>
              <a:t>Parameter warna untuk menentukan tingkat kematangan dipilih karena warna merupakan salah satu parameter yang dapat dilihat jelas secara kasat mata. (Sulistyo, Susanto Budi. 2008). </a:t>
            </a:r>
          </a:p>
        </p:txBody>
      </p:sp>
    </p:spTree>
    <p:extLst>
      <p:ext uri="{BB962C8B-B14F-4D97-AF65-F5344CB8AC3E}">
        <p14:creationId xmlns:p14="http://schemas.microsoft.com/office/powerpoint/2010/main" val="823731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1000" fill="hold"/>
                                        <p:tgtEl>
                                          <p:spTgt spid="9"/>
                                        </p:tgtEl>
                                        <p:attrNameLst>
                                          <p:attrName>ppt_w</p:attrName>
                                        </p:attrNameLst>
                                      </p:cBhvr>
                                      <p:tavLst>
                                        <p:tav tm="0">
                                          <p:val>
                                            <p:fltVal val="0"/>
                                          </p:val>
                                        </p:tav>
                                        <p:tav tm="100000">
                                          <p:val>
                                            <p:strVal val="#ppt_w"/>
                                          </p:val>
                                        </p:tav>
                                      </p:tavLst>
                                    </p:anim>
                                    <p:anim calcmode="lin" valueType="num">
                                      <p:cBhvr>
                                        <p:cTn id="13" dur="1000" fill="hold"/>
                                        <p:tgtEl>
                                          <p:spTgt spid="9"/>
                                        </p:tgtEl>
                                        <p:attrNameLst>
                                          <p:attrName>ppt_h</p:attrName>
                                        </p:attrNameLst>
                                      </p:cBhvr>
                                      <p:tavLst>
                                        <p:tav tm="0">
                                          <p:val>
                                            <p:fltVal val="0"/>
                                          </p:val>
                                        </p:tav>
                                        <p:tav tm="100000">
                                          <p:val>
                                            <p:strVal val="#ppt_h"/>
                                          </p:val>
                                        </p:tav>
                                      </p:tavLst>
                                    </p:anim>
                                    <p:anim calcmode="lin" valueType="num">
                                      <p:cBhvr>
                                        <p:cTn id="14" dur="1000" fill="hold"/>
                                        <p:tgtEl>
                                          <p:spTgt spid="9"/>
                                        </p:tgtEl>
                                        <p:attrNameLst>
                                          <p:attrName>style.rotation</p:attrName>
                                        </p:attrNameLst>
                                      </p:cBhvr>
                                      <p:tavLst>
                                        <p:tav tm="0">
                                          <p:val>
                                            <p:fltVal val="90"/>
                                          </p:val>
                                        </p:tav>
                                        <p:tav tm="100000">
                                          <p:val>
                                            <p:fltVal val="0"/>
                                          </p:val>
                                        </p:tav>
                                      </p:tavLst>
                                    </p:anim>
                                    <p:animEffect transition="in" filter="fade">
                                      <p:cBhvr>
                                        <p:cTn id="15" dur="1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1000" fill="hold"/>
                                        <p:tgtEl>
                                          <p:spTgt spid="11"/>
                                        </p:tgtEl>
                                        <p:attrNameLst>
                                          <p:attrName>ppt_w</p:attrName>
                                        </p:attrNameLst>
                                      </p:cBhvr>
                                      <p:tavLst>
                                        <p:tav tm="0">
                                          <p:val>
                                            <p:fltVal val="0"/>
                                          </p:val>
                                        </p:tav>
                                        <p:tav tm="100000">
                                          <p:val>
                                            <p:strVal val="#ppt_w"/>
                                          </p:val>
                                        </p:tav>
                                      </p:tavLst>
                                    </p:anim>
                                    <p:anim calcmode="lin" valueType="num">
                                      <p:cBhvr>
                                        <p:cTn id="21" dur="1000" fill="hold"/>
                                        <p:tgtEl>
                                          <p:spTgt spid="11"/>
                                        </p:tgtEl>
                                        <p:attrNameLst>
                                          <p:attrName>ppt_h</p:attrName>
                                        </p:attrNameLst>
                                      </p:cBhvr>
                                      <p:tavLst>
                                        <p:tav tm="0">
                                          <p:val>
                                            <p:fltVal val="0"/>
                                          </p:val>
                                        </p:tav>
                                        <p:tav tm="100000">
                                          <p:val>
                                            <p:strVal val="#ppt_h"/>
                                          </p:val>
                                        </p:tav>
                                      </p:tavLst>
                                    </p:anim>
                                    <p:anim calcmode="lin" valueType="num">
                                      <p:cBhvr>
                                        <p:cTn id="22" dur="1000" fill="hold"/>
                                        <p:tgtEl>
                                          <p:spTgt spid="11"/>
                                        </p:tgtEl>
                                        <p:attrNameLst>
                                          <p:attrName>style.rotation</p:attrName>
                                        </p:attrNameLst>
                                      </p:cBhvr>
                                      <p:tavLst>
                                        <p:tav tm="0">
                                          <p:val>
                                            <p:fltVal val="90"/>
                                          </p:val>
                                        </p:tav>
                                        <p:tav tm="100000">
                                          <p:val>
                                            <p:fltVal val="0"/>
                                          </p:val>
                                        </p:tav>
                                      </p:tavLst>
                                    </p:anim>
                                    <p:animEffect transition="in" filter="fade">
                                      <p:cBhvr>
                                        <p:cTn id="23" dur="10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1000" fill="hold"/>
                                        <p:tgtEl>
                                          <p:spTgt spid="13"/>
                                        </p:tgtEl>
                                        <p:attrNameLst>
                                          <p:attrName>ppt_w</p:attrName>
                                        </p:attrNameLst>
                                      </p:cBhvr>
                                      <p:tavLst>
                                        <p:tav tm="0">
                                          <p:val>
                                            <p:fltVal val="0"/>
                                          </p:val>
                                        </p:tav>
                                        <p:tav tm="100000">
                                          <p:val>
                                            <p:strVal val="#ppt_w"/>
                                          </p:val>
                                        </p:tav>
                                      </p:tavLst>
                                    </p:anim>
                                    <p:anim calcmode="lin" valueType="num">
                                      <p:cBhvr>
                                        <p:cTn id="29" dur="1000" fill="hold"/>
                                        <p:tgtEl>
                                          <p:spTgt spid="13"/>
                                        </p:tgtEl>
                                        <p:attrNameLst>
                                          <p:attrName>ppt_h</p:attrName>
                                        </p:attrNameLst>
                                      </p:cBhvr>
                                      <p:tavLst>
                                        <p:tav tm="0">
                                          <p:val>
                                            <p:fltVal val="0"/>
                                          </p:val>
                                        </p:tav>
                                        <p:tav tm="100000">
                                          <p:val>
                                            <p:strVal val="#ppt_h"/>
                                          </p:val>
                                        </p:tav>
                                      </p:tavLst>
                                    </p:anim>
                                    <p:anim calcmode="lin" valueType="num">
                                      <p:cBhvr>
                                        <p:cTn id="30" dur="1000" fill="hold"/>
                                        <p:tgtEl>
                                          <p:spTgt spid="13"/>
                                        </p:tgtEl>
                                        <p:attrNameLst>
                                          <p:attrName>style.rotation</p:attrName>
                                        </p:attrNameLst>
                                      </p:cBhvr>
                                      <p:tavLst>
                                        <p:tav tm="0">
                                          <p:val>
                                            <p:fltVal val="90"/>
                                          </p:val>
                                        </p:tav>
                                        <p:tav tm="100000">
                                          <p:val>
                                            <p:fltVal val="0"/>
                                          </p:val>
                                        </p:tav>
                                      </p:tavLst>
                                    </p:anim>
                                    <p:animEffect transition="in" filter="fade">
                                      <p:cBhvr>
                                        <p:cTn id="31" dur="10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2000"/>
                                        <p:tgtEl>
                                          <p:spTgt spid="5"/>
                                        </p:tgtEl>
                                      </p:cBhvr>
                                    </p:animEffect>
                                    <p:anim calcmode="lin" valueType="num">
                                      <p:cBhvr>
                                        <p:cTn id="37" dur="2000" fill="hold"/>
                                        <p:tgtEl>
                                          <p:spTgt spid="5"/>
                                        </p:tgtEl>
                                        <p:attrNameLst>
                                          <p:attrName>ppt_w</p:attrName>
                                        </p:attrNameLst>
                                      </p:cBhvr>
                                      <p:tavLst>
                                        <p:tav tm="0" fmla="#ppt_w*sin(2.5*pi*$)">
                                          <p:val>
                                            <p:fltVal val="0"/>
                                          </p:val>
                                        </p:tav>
                                        <p:tav tm="100000">
                                          <p:val>
                                            <p:fltVal val="1"/>
                                          </p:val>
                                        </p:tav>
                                      </p:tavLst>
                                    </p:anim>
                                    <p:anim calcmode="lin" valueType="num">
                                      <p:cBhvr>
                                        <p:cTn id="38"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2000"/>
                                        <p:tgtEl>
                                          <p:spTgt spid="6"/>
                                        </p:tgtEl>
                                      </p:cBhvr>
                                    </p:animEffect>
                                    <p:anim calcmode="lin" valueType="num">
                                      <p:cBhvr>
                                        <p:cTn id="44" dur="2000" fill="hold"/>
                                        <p:tgtEl>
                                          <p:spTgt spid="6"/>
                                        </p:tgtEl>
                                        <p:attrNameLst>
                                          <p:attrName>ppt_w</p:attrName>
                                        </p:attrNameLst>
                                      </p:cBhvr>
                                      <p:tavLst>
                                        <p:tav tm="0" fmla="#ppt_w*sin(2.5*pi*$)">
                                          <p:val>
                                            <p:fltVal val="0"/>
                                          </p:val>
                                        </p:tav>
                                        <p:tav tm="100000">
                                          <p:val>
                                            <p:fltVal val="1"/>
                                          </p:val>
                                        </p:tav>
                                      </p:tavLst>
                                    </p:anim>
                                    <p:anim calcmode="lin" valueType="num">
                                      <p:cBhvr>
                                        <p:cTn id="45"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fade">
                                      <p:cBhvr>
                                        <p:cTn id="50" dur="2000"/>
                                        <p:tgtEl>
                                          <p:spTgt spid="7"/>
                                        </p:tgtEl>
                                      </p:cBhvr>
                                    </p:animEffect>
                                    <p:anim calcmode="lin" valueType="num">
                                      <p:cBhvr>
                                        <p:cTn id="51" dur="2000" fill="hold"/>
                                        <p:tgtEl>
                                          <p:spTgt spid="7"/>
                                        </p:tgtEl>
                                        <p:attrNameLst>
                                          <p:attrName>ppt_w</p:attrName>
                                        </p:attrNameLst>
                                      </p:cBhvr>
                                      <p:tavLst>
                                        <p:tav tm="0" fmla="#ppt_w*sin(2.5*pi*$)">
                                          <p:val>
                                            <p:fltVal val="0"/>
                                          </p:val>
                                        </p:tav>
                                        <p:tav tm="100000">
                                          <p:val>
                                            <p:fltVal val="1"/>
                                          </p:val>
                                        </p:tav>
                                      </p:tavLst>
                                    </p:anim>
                                    <p:anim calcmode="lin" valueType="num">
                                      <p:cBhvr>
                                        <p:cTn id="52"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5" grpId="0" animBg="1"/>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Rumusan Masalah</a:t>
            </a:r>
          </a:p>
        </p:txBody>
      </p:sp>
      <p:sp>
        <p:nvSpPr>
          <p:cNvPr id="3" name="Content Placeholder 2"/>
          <p:cNvSpPr>
            <a:spLocks noGrp="1"/>
          </p:cNvSpPr>
          <p:nvPr>
            <p:ph idx="1"/>
          </p:nvPr>
        </p:nvSpPr>
        <p:spPr>
          <a:xfrm>
            <a:off x="1141412" y="1915296"/>
            <a:ext cx="9905999" cy="4559647"/>
          </a:xfrm>
        </p:spPr>
        <p:txBody>
          <a:bodyPr>
            <a:normAutofit fontScale="85000" lnSpcReduction="20000"/>
          </a:bodyPr>
          <a:lstStyle/>
          <a:p>
            <a:pPr marL="0" indent="0" algn="just">
              <a:buNone/>
            </a:pPr>
            <a:r>
              <a:rPr lang="id-ID" dirty="0"/>
              <a:t>	Dalam rangka mengurangi permasalahan pada saat memilih buah yang telah matang dan buah yang belum matang, perlu adanya suatu sistem yang mampu mengurangi dampak ketidakseragaman pemilihan tingkat kematangan buah berdasarkan warna tersebut secara otomatis (Seniwati, Erni. 2014). Sistem yang dibangun menggunakan bantuan perangkat kamera. Berdasarkan identifikasi yang ditetapkan maka muncul berbagai masalah yang akan ditemui sebagai berikut :</a:t>
            </a:r>
          </a:p>
          <a:p>
            <a:pPr lvl="0"/>
            <a:r>
              <a:rPr lang="id-ID" dirty="0"/>
              <a:t>Bagaimana cara melakukan tahapan </a:t>
            </a:r>
            <a:r>
              <a:rPr lang="id-ID" i="1" dirty="0"/>
              <a:t>image pre-processing </a:t>
            </a:r>
            <a:r>
              <a:rPr lang="id-ID" dirty="0"/>
              <a:t>terhadap citra warna dari citra tomat yang diambil pada </a:t>
            </a:r>
            <a:r>
              <a:rPr lang="id-ID" i="1" dirty="0"/>
              <a:t>belt conveyor</a:t>
            </a:r>
            <a:r>
              <a:rPr lang="id-ID" dirty="0"/>
              <a:t> secara bergerak.</a:t>
            </a:r>
            <a:endParaRPr lang="id-ID" sz="1600" dirty="0"/>
          </a:p>
          <a:p>
            <a:pPr lvl="0"/>
            <a:r>
              <a:rPr lang="id-ID" dirty="0"/>
              <a:t>Bagaimana cara melakukan klasifikasi terhadap citra warna hasil tahapan </a:t>
            </a:r>
            <a:r>
              <a:rPr lang="id-ID" i="1" dirty="0"/>
              <a:t>image-processing</a:t>
            </a:r>
            <a:r>
              <a:rPr lang="id-ID" dirty="0"/>
              <a:t> kedalam kategori matang dan belum matang.</a:t>
            </a:r>
            <a:endParaRPr lang="id-ID" sz="1600" dirty="0"/>
          </a:p>
          <a:p>
            <a:pPr lvl="0"/>
            <a:r>
              <a:rPr lang="id-ID" dirty="0"/>
              <a:t>Bagaimana cara mengetahui kecepatan conveyor yang optimal untuk mendapatkan informasi mengenai kematangan buah berdasarkan citra warna.</a:t>
            </a:r>
            <a:endParaRPr lang="id-ID" sz="1600" dirty="0"/>
          </a:p>
          <a:p>
            <a:pPr lvl="0"/>
            <a:r>
              <a:rPr lang="id-ID" dirty="0"/>
              <a:t>Bagaimana cara mengetahui tingkat akurasi sistem tersebut untuk mendapatkan informasi mengenai kematangan buah berdasarkan citra warna dengan perbandingan antara citra yang tidak bergerak dan citra yang bergerak.</a:t>
            </a:r>
            <a:endParaRPr lang="id-ID" sz="1600" dirty="0"/>
          </a:p>
        </p:txBody>
      </p:sp>
    </p:spTree>
    <p:extLst>
      <p:ext uri="{BB962C8B-B14F-4D97-AF65-F5344CB8AC3E}">
        <p14:creationId xmlns:p14="http://schemas.microsoft.com/office/powerpoint/2010/main" val="157404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211F5-129D-43E1-A614-392A23EF64C5}"/>
              </a:ext>
            </a:extLst>
          </p:cNvPr>
          <p:cNvSpPr>
            <a:spLocks noGrp="1"/>
          </p:cNvSpPr>
          <p:nvPr>
            <p:ph type="title"/>
          </p:nvPr>
        </p:nvSpPr>
        <p:spPr/>
        <p:txBody>
          <a:bodyPr/>
          <a:lstStyle/>
          <a:p>
            <a:r>
              <a:rPr lang="id-ID" dirty="0"/>
              <a:t>Tujuan</a:t>
            </a:r>
          </a:p>
        </p:txBody>
      </p:sp>
      <p:sp>
        <p:nvSpPr>
          <p:cNvPr id="3" name="Content Placeholder 2">
            <a:extLst>
              <a:ext uri="{FF2B5EF4-FFF2-40B4-BE49-F238E27FC236}">
                <a16:creationId xmlns:a16="http://schemas.microsoft.com/office/drawing/2014/main" id="{CCC4F3B0-D00C-4615-BAB4-B76CBA763534}"/>
              </a:ext>
            </a:extLst>
          </p:cNvPr>
          <p:cNvSpPr>
            <a:spLocks noGrp="1"/>
          </p:cNvSpPr>
          <p:nvPr>
            <p:ph idx="1"/>
          </p:nvPr>
        </p:nvSpPr>
        <p:spPr/>
        <p:txBody>
          <a:bodyPr>
            <a:normAutofit/>
          </a:bodyPr>
          <a:lstStyle/>
          <a:p>
            <a:pPr algn="just"/>
            <a:r>
              <a:rPr lang="id-ID" sz="2400" dirty="0"/>
              <a:t>Pada sistem ini, terdapat penelitian dengan tujuan melakukan pengukuran akurasi berdasarkan</a:t>
            </a:r>
            <a:r>
              <a:rPr lang="id-ID" sz="2400" i="1" dirty="0"/>
              <a:t> </a:t>
            </a:r>
            <a:r>
              <a:rPr lang="id-ID" sz="2400" dirty="0"/>
              <a:t>citra warna untuk mengenali tingkat kematangan tomat pada studi kasus pembangunan sistem pemilihan otomatis.</a:t>
            </a:r>
          </a:p>
        </p:txBody>
      </p:sp>
    </p:spTree>
    <p:extLst>
      <p:ext uri="{BB962C8B-B14F-4D97-AF65-F5344CB8AC3E}">
        <p14:creationId xmlns:p14="http://schemas.microsoft.com/office/powerpoint/2010/main" val="467052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Ruang Lingkup</a:t>
            </a:r>
          </a:p>
        </p:txBody>
      </p:sp>
      <p:sp>
        <p:nvSpPr>
          <p:cNvPr id="3" name="Content Placeholder 2"/>
          <p:cNvSpPr>
            <a:spLocks noGrp="1"/>
          </p:cNvSpPr>
          <p:nvPr>
            <p:ph idx="1"/>
          </p:nvPr>
        </p:nvSpPr>
        <p:spPr>
          <a:xfrm>
            <a:off x="1334530" y="1779612"/>
            <a:ext cx="9823622" cy="4942465"/>
          </a:xfrm>
        </p:spPr>
        <p:txBody>
          <a:bodyPr>
            <a:normAutofit/>
          </a:bodyPr>
          <a:lstStyle/>
          <a:p>
            <a:pPr marL="0" indent="0" algn="just">
              <a:buNone/>
            </a:pPr>
            <a:r>
              <a:rPr lang="id-ID" sz="1500" dirty="0"/>
              <a:t>Penelitian ini, memiliki ruang lingkup sebagai berikut:</a:t>
            </a:r>
          </a:p>
          <a:p>
            <a:pPr lvl="0" algn="just"/>
            <a:r>
              <a:rPr lang="id-ID" sz="1500" dirty="0"/>
              <a:t>Sistem akan mengklasifikasi tingkat kematangan tomat kedalam kategori matang atau belum matang berdasarkan satu paramater yaitu citra warna dari tomat yang akan melalui proses konversi ruang warna HSV (</a:t>
            </a:r>
            <a:r>
              <a:rPr lang="id-ID" sz="1500" i="1" dirty="0"/>
              <a:t>Hue, Saturation, Value</a:t>
            </a:r>
            <a:r>
              <a:rPr lang="id-ID" sz="1500" dirty="0"/>
              <a:t>) dan Histogram.  </a:t>
            </a:r>
          </a:p>
          <a:p>
            <a:pPr lvl="0" algn="just"/>
            <a:r>
              <a:rPr lang="id-ID" sz="1500" dirty="0"/>
              <a:t>Objek penelitian berasal dari satu jenis tomat yaitu varietas </a:t>
            </a:r>
            <a:r>
              <a:rPr lang="id-ID" sz="1500" i="1" dirty="0"/>
              <a:t>tw</a:t>
            </a:r>
            <a:r>
              <a:rPr lang="id-ID" sz="1500" dirty="0"/>
              <a:t>.</a:t>
            </a:r>
          </a:p>
          <a:p>
            <a:pPr lvl="0" algn="just"/>
            <a:r>
              <a:rPr lang="id-ID" sz="1500" dirty="0"/>
              <a:t>Membandingakan 2 kamera dengan spesifikasi </a:t>
            </a:r>
            <a:r>
              <a:rPr lang="id-ID" sz="1500" i="1" dirty="0"/>
              <a:t>Megapixel </a:t>
            </a:r>
            <a:r>
              <a:rPr lang="id-ID" sz="1500" dirty="0"/>
              <a:t>berbeda untuk proses pengambilan citra warna agar hasil yang di dapatkan optimal.</a:t>
            </a:r>
          </a:p>
          <a:p>
            <a:pPr algn="just"/>
            <a:r>
              <a:rPr lang="id-ID" sz="1500" dirty="0"/>
              <a:t>Proses pengambilan citra tomat dilakukan secara manual.</a:t>
            </a:r>
          </a:p>
          <a:p>
            <a:pPr lvl="0" algn="just"/>
            <a:r>
              <a:rPr lang="id-ID" sz="1500" dirty="0"/>
              <a:t>Proses pengambilan citra warna dari arah tampak atas objek tomat.</a:t>
            </a:r>
          </a:p>
          <a:p>
            <a:pPr lvl="0" algn="just"/>
            <a:r>
              <a:rPr lang="id-ID" sz="1500" dirty="0"/>
              <a:t>Proses pengambilan citra warna dilakukan dengan memberikan pencahayaan yang seragam.</a:t>
            </a:r>
          </a:p>
          <a:p>
            <a:pPr lvl="0" algn="just"/>
            <a:r>
              <a:rPr lang="id-ID" sz="1500" dirty="0"/>
              <a:t>Proses pengambilan citra warna dilakukan dengan memberikan latar </a:t>
            </a:r>
            <a:r>
              <a:rPr lang="id-ID" sz="1500" i="1" dirty="0"/>
              <a:t>solid</a:t>
            </a:r>
            <a:r>
              <a:rPr lang="id-ID" sz="1500" dirty="0"/>
              <a:t> berwarna hitam.</a:t>
            </a:r>
          </a:p>
          <a:p>
            <a:pPr lvl="0" algn="just"/>
            <a:r>
              <a:rPr lang="id-ID" sz="1500" dirty="0"/>
              <a:t>Proses pengambilan citra warna dilakukan dengan meletakkan buah diatas </a:t>
            </a:r>
            <a:r>
              <a:rPr lang="id-ID" sz="1500" i="1" dirty="0"/>
              <a:t>Belt Conveyor</a:t>
            </a:r>
            <a:r>
              <a:rPr lang="id-ID" sz="1500" dirty="0"/>
              <a:t>.</a:t>
            </a:r>
          </a:p>
        </p:txBody>
      </p:sp>
    </p:spTree>
    <p:extLst>
      <p:ext uri="{BB962C8B-B14F-4D97-AF65-F5344CB8AC3E}">
        <p14:creationId xmlns:p14="http://schemas.microsoft.com/office/powerpoint/2010/main" val="3818011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D8EFF-FCA2-45D5-97A7-FB67719BA614}"/>
              </a:ext>
            </a:extLst>
          </p:cNvPr>
          <p:cNvSpPr>
            <a:spLocks noGrp="1"/>
          </p:cNvSpPr>
          <p:nvPr>
            <p:ph type="title"/>
          </p:nvPr>
        </p:nvSpPr>
        <p:spPr/>
        <p:txBody>
          <a:bodyPr/>
          <a:lstStyle/>
          <a:p>
            <a:r>
              <a:rPr lang="id-ID" dirty="0"/>
              <a:t>Objek penelitian </a:t>
            </a:r>
            <a:r>
              <a:rPr lang="id-ID" dirty="0">
                <a:sym typeface="Wingdings" panose="05000000000000000000" pitchFamily="2" charset="2"/>
              </a:rPr>
              <a:t> buah Tomat</a:t>
            </a:r>
            <a:endParaRPr lang="id-ID" dirty="0"/>
          </a:p>
        </p:txBody>
      </p:sp>
      <p:pic>
        <p:nvPicPr>
          <p:cNvPr id="10" name="Content Placeholder 9">
            <a:extLst>
              <a:ext uri="{FF2B5EF4-FFF2-40B4-BE49-F238E27FC236}">
                <a16:creationId xmlns:a16="http://schemas.microsoft.com/office/drawing/2014/main" id="{96E2855F-C6CB-42A5-B5DD-7420A19F0269}"/>
              </a:ext>
            </a:extLst>
          </p:cNvPr>
          <p:cNvPicPr>
            <a:picLocks noGrp="1" noChangeAspect="1"/>
          </p:cNvPicPr>
          <p:nvPr>
            <p:ph idx="1"/>
          </p:nvPr>
        </p:nvPicPr>
        <p:blipFill rotWithShape="1">
          <a:blip r:embed="rId2"/>
          <a:srcRect l="8527" t="4387" r="8600" b="4535"/>
          <a:stretch/>
        </p:blipFill>
        <p:spPr>
          <a:xfrm>
            <a:off x="2285999" y="2038870"/>
            <a:ext cx="7080421" cy="4436939"/>
          </a:xfrm>
        </p:spPr>
      </p:pic>
      <p:sp>
        <p:nvSpPr>
          <p:cNvPr id="11" name="Rectangle 10">
            <a:extLst>
              <a:ext uri="{FF2B5EF4-FFF2-40B4-BE49-F238E27FC236}">
                <a16:creationId xmlns:a16="http://schemas.microsoft.com/office/drawing/2014/main" id="{BB4C44CD-FCAE-4DCA-B680-E27D807429B2}"/>
              </a:ext>
            </a:extLst>
          </p:cNvPr>
          <p:cNvSpPr/>
          <p:nvPr/>
        </p:nvSpPr>
        <p:spPr>
          <a:xfrm>
            <a:off x="2304534" y="2675236"/>
            <a:ext cx="172995" cy="10256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2" name="Rectangle 11">
            <a:extLst>
              <a:ext uri="{FF2B5EF4-FFF2-40B4-BE49-F238E27FC236}">
                <a16:creationId xmlns:a16="http://schemas.microsoft.com/office/drawing/2014/main" id="{0C8DCDAB-6470-41BF-809A-1A83AADBBF82}"/>
              </a:ext>
            </a:extLst>
          </p:cNvPr>
          <p:cNvSpPr/>
          <p:nvPr/>
        </p:nvSpPr>
        <p:spPr>
          <a:xfrm>
            <a:off x="2446633" y="2496070"/>
            <a:ext cx="6808573" cy="1821329"/>
          </a:xfrm>
          <a:prstGeom prst="rect">
            <a:avLst/>
          </a:prstGeom>
          <a:noFill/>
          <a:ln w="38100">
            <a:solidFill>
              <a:srgbClr val="00B05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3" name="Rectangle 12">
            <a:extLst>
              <a:ext uri="{FF2B5EF4-FFF2-40B4-BE49-F238E27FC236}">
                <a16:creationId xmlns:a16="http://schemas.microsoft.com/office/drawing/2014/main" id="{DF7F434A-E148-4A37-8E27-87141F7F22AF}"/>
              </a:ext>
            </a:extLst>
          </p:cNvPr>
          <p:cNvSpPr/>
          <p:nvPr/>
        </p:nvSpPr>
        <p:spPr>
          <a:xfrm>
            <a:off x="2463106" y="4407457"/>
            <a:ext cx="6808573" cy="1706846"/>
          </a:xfrm>
          <a:prstGeom prst="rect">
            <a:avLst/>
          </a:prstGeom>
          <a:noFill/>
          <a:ln w="38100">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15" name="Straight Arrow Connector 14">
            <a:extLst>
              <a:ext uri="{FF2B5EF4-FFF2-40B4-BE49-F238E27FC236}">
                <a16:creationId xmlns:a16="http://schemas.microsoft.com/office/drawing/2014/main" id="{A173D24A-EF3C-4EA4-AA8F-4B0FACF1E93F}"/>
              </a:ext>
            </a:extLst>
          </p:cNvPr>
          <p:cNvCxnSpPr>
            <a:cxnSpLocks/>
          </p:cNvCxnSpPr>
          <p:nvPr/>
        </p:nvCxnSpPr>
        <p:spPr>
          <a:xfrm>
            <a:off x="9255206" y="5486406"/>
            <a:ext cx="852621"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Rounded Corners 16">
            <a:extLst>
              <a:ext uri="{FF2B5EF4-FFF2-40B4-BE49-F238E27FC236}">
                <a16:creationId xmlns:a16="http://schemas.microsoft.com/office/drawing/2014/main" id="{2AB7AAE8-DEF6-4B18-8D20-C058433A0983}"/>
              </a:ext>
            </a:extLst>
          </p:cNvPr>
          <p:cNvSpPr/>
          <p:nvPr/>
        </p:nvSpPr>
        <p:spPr>
          <a:xfrm>
            <a:off x="10107827" y="5031268"/>
            <a:ext cx="1532238" cy="864973"/>
          </a:xfrm>
          <a:prstGeom prst="roundRect">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d-ID" b="1" spc="50" dirty="0">
                <a:ln w="0"/>
                <a:solidFill>
                  <a:schemeClr val="bg2"/>
                </a:solidFill>
                <a:effectLst>
                  <a:innerShdw blurRad="63500" dist="50800" dir="13500000">
                    <a:srgbClr val="000000">
                      <a:alpha val="50000"/>
                    </a:srgbClr>
                  </a:innerShdw>
                </a:effectLst>
              </a:rPr>
              <a:t>MATANG</a:t>
            </a:r>
          </a:p>
        </p:txBody>
      </p:sp>
      <p:sp>
        <p:nvSpPr>
          <p:cNvPr id="18" name="Rectangle: Rounded Corners 17">
            <a:extLst>
              <a:ext uri="{FF2B5EF4-FFF2-40B4-BE49-F238E27FC236}">
                <a16:creationId xmlns:a16="http://schemas.microsoft.com/office/drawing/2014/main" id="{B4ACC74B-9B45-4058-A3CD-1E52109EAF42}"/>
              </a:ext>
            </a:extLst>
          </p:cNvPr>
          <p:cNvSpPr/>
          <p:nvPr/>
        </p:nvSpPr>
        <p:spPr>
          <a:xfrm>
            <a:off x="222422" y="2974247"/>
            <a:ext cx="1491284" cy="864973"/>
          </a:xfrm>
          <a:prstGeom prst="roundRect">
            <a:avLst/>
          </a:prstGeom>
          <a:solidFill>
            <a:schemeClr val="tx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d-ID" b="1" spc="50" dirty="0">
                <a:ln w="0"/>
                <a:solidFill>
                  <a:schemeClr val="bg2"/>
                </a:solidFill>
                <a:effectLst>
                  <a:innerShdw blurRad="63500" dist="50800" dir="13500000">
                    <a:srgbClr val="000000">
                      <a:alpha val="50000"/>
                    </a:srgbClr>
                  </a:innerShdw>
                </a:effectLst>
              </a:rPr>
              <a:t>BELUM MATANG</a:t>
            </a:r>
          </a:p>
        </p:txBody>
      </p:sp>
      <p:cxnSp>
        <p:nvCxnSpPr>
          <p:cNvPr id="20" name="Straight Arrow Connector 19">
            <a:extLst>
              <a:ext uri="{FF2B5EF4-FFF2-40B4-BE49-F238E27FC236}">
                <a16:creationId xmlns:a16="http://schemas.microsoft.com/office/drawing/2014/main" id="{07AFBF24-9834-4660-BEE2-5985D54BDE4A}"/>
              </a:ext>
            </a:extLst>
          </p:cNvPr>
          <p:cNvCxnSpPr>
            <a:cxnSpLocks/>
            <a:stCxn id="12" idx="1"/>
            <a:endCxn id="18" idx="3"/>
          </p:cNvCxnSpPr>
          <p:nvPr/>
        </p:nvCxnSpPr>
        <p:spPr>
          <a:xfrm flipH="1" flipV="1">
            <a:off x="1713706" y="3406734"/>
            <a:ext cx="732927" cy="1"/>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194405DA-1DC2-4A5E-ABAD-F557EF010492}"/>
              </a:ext>
            </a:extLst>
          </p:cNvPr>
          <p:cNvSpPr txBox="1"/>
          <p:nvPr/>
        </p:nvSpPr>
        <p:spPr>
          <a:xfrm>
            <a:off x="1218427" y="6442488"/>
            <a:ext cx="9215563" cy="369332"/>
          </a:xfrm>
          <a:prstGeom prst="rect">
            <a:avLst/>
          </a:prstGeom>
          <a:noFill/>
        </p:spPr>
        <p:txBody>
          <a:bodyPr wrap="square" rtlCol="0">
            <a:spAutoFit/>
          </a:bodyPr>
          <a:lstStyle/>
          <a:p>
            <a:pPr algn="ctr"/>
            <a:r>
              <a:rPr lang="id-ID" b="1" i="1" dirty="0">
                <a:solidFill>
                  <a:srgbClr val="FFFF00"/>
                </a:solidFill>
              </a:rPr>
              <a:t>Sumber : http://www.tomato.org</a:t>
            </a:r>
          </a:p>
        </p:txBody>
      </p:sp>
      <p:sp>
        <p:nvSpPr>
          <p:cNvPr id="14" name="Text Box 2">
            <a:extLst>
              <a:ext uri="{FF2B5EF4-FFF2-40B4-BE49-F238E27FC236}">
                <a16:creationId xmlns:a16="http://schemas.microsoft.com/office/drawing/2014/main" id="{8F60A119-1B34-413B-92F0-300E43B41EFF}"/>
              </a:ext>
            </a:extLst>
          </p:cNvPr>
          <p:cNvSpPr txBox="1">
            <a:spLocks noChangeArrowheads="1"/>
          </p:cNvSpPr>
          <p:nvPr/>
        </p:nvSpPr>
        <p:spPr bwMode="auto">
          <a:xfrm>
            <a:off x="9415840" y="2484755"/>
            <a:ext cx="1556960" cy="48949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0"/>
              </a:spcAft>
            </a:pPr>
            <a:r>
              <a:rPr lang="id-ID" sz="1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HTML {#669E39}</a:t>
            </a:r>
            <a:endParaRPr lang="id-ID" sz="2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id-ID" sz="1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HSV {93,64,62}</a:t>
            </a:r>
            <a:endParaRPr lang="id-ID" sz="2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 Box 2">
            <a:extLst>
              <a:ext uri="{FF2B5EF4-FFF2-40B4-BE49-F238E27FC236}">
                <a16:creationId xmlns:a16="http://schemas.microsoft.com/office/drawing/2014/main" id="{BC813532-2259-4257-833D-92E1211613B4}"/>
              </a:ext>
            </a:extLst>
          </p:cNvPr>
          <p:cNvSpPr txBox="1">
            <a:spLocks noChangeArrowheads="1"/>
          </p:cNvSpPr>
          <p:nvPr/>
        </p:nvSpPr>
        <p:spPr bwMode="auto">
          <a:xfrm>
            <a:off x="9415840" y="3114471"/>
            <a:ext cx="1556960" cy="5863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0"/>
              </a:spcAft>
            </a:pPr>
            <a:r>
              <a:rPr lang="id-ID" sz="1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HTML {#80852E}</a:t>
            </a:r>
            <a:endParaRPr lang="id-ID" sz="2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id-ID" sz="1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HSV {63,65,52}</a:t>
            </a:r>
            <a:endParaRPr lang="id-ID" sz="2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Text Box 2">
            <a:extLst>
              <a:ext uri="{FF2B5EF4-FFF2-40B4-BE49-F238E27FC236}">
                <a16:creationId xmlns:a16="http://schemas.microsoft.com/office/drawing/2014/main" id="{1827C58C-575F-4573-AEBC-5847A9E4D6EB}"/>
              </a:ext>
            </a:extLst>
          </p:cNvPr>
          <p:cNvSpPr txBox="1">
            <a:spLocks noChangeArrowheads="1"/>
          </p:cNvSpPr>
          <p:nvPr/>
        </p:nvSpPr>
        <p:spPr bwMode="auto">
          <a:xfrm>
            <a:off x="9415840" y="3827548"/>
            <a:ext cx="1556960" cy="56030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0"/>
              </a:spcAft>
            </a:pPr>
            <a:r>
              <a:rPr lang="id-ID" sz="1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HTML {#BB7D45}</a:t>
            </a:r>
            <a:endParaRPr lang="id-ID" sz="2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id-ID" sz="1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HSV {28,63,63}</a:t>
            </a:r>
            <a:endParaRPr lang="id-ID" sz="2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Text Box 2">
            <a:extLst>
              <a:ext uri="{FF2B5EF4-FFF2-40B4-BE49-F238E27FC236}">
                <a16:creationId xmlns:a16="http://schemas.microsoft.com/office/drawing/2014/main" id="{B10A1043-54CC-49C0-834A-1D2DC2CAE117}"/>
              </a:ext>
            </a:extLst>
          </p:cNvPr>
          <p:cNvSpPr txBox="1">
            <a:spLocks noChangeArrowheads="1"/>
          </p:cNvSpPr>
          <p:nvPr/>
        </p:nvSpPr>
        <p:spPr bwMode="auto">
          <a:xfrm>
            <a:off x="810000" y="4310571"/>
            <a:ext cx="1426578" cy="621841"/>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0"/>
              </a:spcAft>
            </a:pPr>
            <a:r>
              <a:rPr lang="id-ID" sz="140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HTML {#D76A3E}</a:t>
            </a:r>
            <a:endParaRPr lang="id-ID" sz="240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id-ID" sz="140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HSV {17,71,84}</a:t>
            </a:r>
            <a:endParaRPr lang="id-ID" sz="240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2" name="Text Box 2">
            <a:extLst>
              <a:ext uri="{FF2B5EF4-FFF2-40B4-BE49-F238E27FC236}">
                <a16:creationId xmlns:a16="http://schemas.microsoft.com/office/drawing/2014/main" id="{61D633BD-7669-43AB-B62B-0531FC3243AA}"/>
              </a:ext>
            </a:extLst>
          </p:cNvPr>
          <p:cNvSpPr txBox="1">
            <a:spLocks noChangeArrowheads="1"/>
          </p:cNvSpPr>
          <p:nvPr/>
        </p:nvSpPr>
        <p:spPr bwMode="auto">
          <a:xfrm>
            <a:off x="809999" y="5059879"/>
            <a:ext cx="1426579" cy="63251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0"/>
              </a:spcAft>
            </a:pPr>
            <a:r>
              <a:rPr lang="id-ID" sz="1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HTML {#D43734}</a:t>
            </a:r>
            <a:endParaRPr lang="id-ID" sz="2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id-ID" sz="1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HSV {1,75,83}</a:t>
            </a:r>
            <a:endParaRPr lang="id-ID" sz="2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Text Box 2">
            <a:extLst>
              <a:ext uri="{FF2B5EF4-FFF2-40B4-BE49-F238E27FC236}">
                <a16:creationId xmlns:a16="http://schemas.microsoft.com/office/drawing/2014/main" id="{EE6A43C7-C417-45AF-B014-D520800732F9}"/>
              </a:ext>
            </a:extLst>
          </p:cNvPr>
          <p:cNvSpPr txBox="1">
            <a:spLocks noChangeArrowheads="1"/>
          </p:cNvSpPr>
          <p:nvPr/>
        </p:nvSpPr>
        <p:spPr bwMode="auto">
          <a:xfrm>
            <a:off x="813275" y="5834456"/>
            <a:ext cx="1423303" cy="57956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0"/>
              </a:spcAft>
            </a:pPr>
            <a:r>
              <a:rPr lang="id-ID" sz="1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HTML {#D72A30}</a:t>
            </a:r>
            <a:endParaRPr lang="id-ID" sz="2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id-ID" sz="1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HSV {358,80,84}</a:t>
            </a:r>
            <a:endParaRPr lang="id-ID" sz="2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4597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4BC8E-06EB-4114-9439-4CD312977BEC}"/>
              </a:ext>
            </a:extLst>
          </p:cNvPr>
          <p:cNvSpPr>
            <a:spLocks noGrp="1"/>
          </p:cNvSpPr>
          <p:nvPr>
            <p:ph type="ctrTitle"/>
          </p:nvPr>
        </p:nvSpPr>
        <p:spPr>
          <a:xfrm>
            <a:off x="706128" y="956582"/>
            <a:ext cx="10572000" cy="2554442"/>
          </a:xfrm>
        </p:spPr>
        <p:txBody>
          <a:bodyPr/>
          <a:lstStyle/>
          <a:p>
            <a:pPr algn="ctr"/>
            <a:r>
              <a:rPr lang="id-ID" sz="3600" dirty="0"/>
              <a:t>PERANCANGAN</a:t>
            </a:r>
          </a:p>
        </p:txBody>
      </p:sp>
    </p:spTree>
    <p:extLst>
      <p:ext uri="{BB962C8B-B14F-4D97-AF65-F5344CB8AC3E}">
        <p14:creationId xmlns:p14="http://schemas.microsoft.com/office/powerpoint/2010/main" val="3325608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5DB60-2BFA-42F3-B95A-233E16E53E47}"/>
              </a:ext>
            </a:extLst>
          </p:cNvPr>
          <p:cNvSpPr>
            <a:spLocks noGrp="1"/>
          </p:cNvSpPr>
          <p:nvPr>
            <p:ph type="title"/>
          </p:nvPr>
        </p:nvSpPr>
        <p:spPr>
          <a:xfrm>
            <a:off x="1451579" y="804519"/>
            <a:ext cx="9603275" cy="1049235"/>
          </a:xfrm>
        </p:spPr>
        <p:txBody>
          <a:bodyPr/>
          <a:lstStyle/>
          <a:p>
            <a:r>
              <a:rPr lang="id-ID" dirty="0"/>
              <a:t>Skema Alur Sistem Pemilihan Otomatis</a:t>
            </a:r>
          </a:p>
        </p:txBody>
      </p:sp>
      <p:sp>
        <p:nvSpPr>
          <p:cNvPr id="4" name="Flowchart: Terminator 3">
            <a:extLst>
              <a:ext uri="{FF2B5EF4-FFF2-40B4-BE49-F238E27FC236}">
                <a16:creationId xmlns:a16="http://schemas.microsoft.com/office/drawing/2014/main" id="{0D161045-DD19-400B-9F7A-9AC056BDD2E3}"/>
              </a:ext>
            </a:extLst>
          </p:cNvPr>
          <p:cNvSpPr/>
          <p:nvPr/>
        </p:nvSpPr>
        <p:spPr>
          <a:xfrm>
            <a:off x="2187107" y="1956344"/>
            <a:ext cx="1210962" cy="420130"/>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Mulai</a:t>
            </a:r>
          </a:p>
        </p:txBody>
      </p:sp>
      <p:sp>
        <p:nvSpPr>
          <p:cNvPr id="5" name="Flowchart: Predefined Process 4">
            <a:extLst>
              <a:ext uri="{FF2B5EF4-FFF2-40B4-BE49-F238E27FC236}">
                <a16:creationId xmlns:a16="http://schemas.microsoft.com/office/drawing/2014/main" id="{EB6D4B2A-C83E-4D4F-A895-1F9EF0B16261}"/>
              </a:ext>
            </a:extLst>
          </p:cNvPr>
          <p:cNvSpPr/>
          <p:nvPr/>
        </p:nvSpPr>
        <p:spPr>
          <a:xfrm>
            <a:off x="2007934" y="3860745"/>
            <a:ext cx="1569308" cy="756290"/>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Tahap Pengenalan Tingkat Kematangan</a:t>
            </a:r>
          </a:p>
        </p:txBody>
      </p:sp>
      <p:sp>
        <p:nvSpPr>
          <p:cNvPr id="7" name="Flowchart: Process 6">
            <a:extLst>
              <a:ext uri="{FF2B5EF4-FFF2-40B4-BE49-F238E27FC236}">
                <a16:creationId xmlns:a16="http://schemas.microsoft.com/office/drawing/2014/main" id="{0419AFAE-0779-472A-97ED-56B44DE4FDCD}"/>
              </a:ext>
            </a:extLst>
          </p:cNvPr>
          <p:cNvSpPr/>
          <p:nvPr/>
        </p:nvSpPr>
        <p:spPr>
          <a:xfrm>
            <a:off x="1983219" y="2598895"/>
            <a:ext cx="1618735" cy="432486"/>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Buah Diletakkan Pada </a:t>
            </a:r>
            <a:r>
              <a:rPr lang="id-ID" sz="1100" i="1" dirty="0"/>
              <a:t>Belt Conveyor</a:t>
            </a:r>
          </a:p>
        </p:txBody>
      </p:sp>
      <p:sp>
        <p:nvSpPr>
          <p:cNvPr id="8" name="Flowchart: Process 7">
            <a:extLst>
              <a:ext uri="{FF2B5EF4-FFF2-40B4-BE49-F238E27FC236}">
                <a16:creationId xmlns:a16="http://schemas.microsoft.com/office/drawing/2014/main" id="{59DF3496-01FF-44E6-9275-B4B8EEA19DFA}"/>
              </a:ext>
            </a:extLst>
          </p:cNvPr>
          <p:cNvSpPr/>
          <p:nvPr/>
        </p:nvSpPr>
        <p:spPr>
          <a:xfrm>
            <a:off x="1983218" y="3242340"/>
            <a:ext cx="1618735" cy="432486"/>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Pengambilan Citra</a:t>
            </a:r>
          </a:p>
        </p:txBody>
      </p:sp>
      <p:sp>
        <p:nvSpPr>
          <p:cNvPr id="9" name="Parallelogram 8">
            <a:extLst>
              <a:ext uri="{FF2B5EF4-FFF2-40B4-BE49-F238E27FC236}">
                <a16:creationId xmlns:a16="http://schemas.microsoft.com/office/drawing/2014/main" id="{2C03F416-DBBA-4265-BD04-7E38E6CE9417}"/>
              </a:ext>
            </a:extLst>
          </p:cNvPr>
          <p:cNvSpPr/>
          <p:nvPr/>
        </p:nvSpPr>
        <p:spPr>
          <a:xfrm>
            <a:off x="1875098" y="4811486"/>
            <a:ext cx="1834979" cy="665804"/>
          </a:xfrm>
          <a:prstGeom prst="parallelogra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Tingkat Kematangan Tomat</a:t>
            </a:r>
          </a:p>
        </p:txBody>
      </p:sp>
      <p:cxnSp>
        <p:nvCxnSpPr>
          <p:cNvPr id="11" name="Straight Arrow Connector 10">
            <a:extLst>
              <a:ext uri="{FF2B5EF4-FFF2-40B4-BE49-F238E27FC236}">
                <a16:creationId xmlns:a16="http://schemas.microsoft.com/office/drawing/2014/main" id="{C681CF1F-7044-470D-9BAE-6D3F2E01B961}"/>
              </a:ext>
            </a:extLst>
          </p:cNvPr>
          <p:cNvCxnSpPr>
            <a:stCxn id="4" idx="2"/>
            <a:endCxn id="7" idx="0"/>
          </p:cNvCxnSpPr>
          <p:nvPr/>
        </p:nvCxnSpPr>
        <p:spPr>
          <a:xfrm flipH="1">
            <a:off x="2792587" y="2376474"/>
            <a:ext cx="1" cy="2224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E94C4E79-C150-4C28-9B73-85104D4F35C1}"/>
              </a:ext>
            </a:extLst>
          </p:cNvPr>
          <p:cNvCxnSpPr>
            <a:stCxn id="7" idx="2"/>
            <a:endCxn id="8" idx="0"/>
          </p:cNvCxnSpPr>
          <p:nvPr/>
        </p:nvCxnSpPr>
        <p:spPr>
          <a:xfrm flipH="1">
            <a:off x="2792586" y="3031381"/>
            <a:ext cx="1" cy="2109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42AB8973-6E4C-4A7B-8058-E8C1B641D488}"/>
              </a:ext>
            </a:extLst>
          </p:cNvPr>
          <p:cNvCxnSpPr>
            <a:cxnSpLocks/>
            <a:stCxn id="8" idx="2"/>
            <a:endCxn id="5" idx="0"/>
          </p:cNvCxnSpPr>
          <p:nvPr/>
        </p:nvCxnSpPr>
        <p:spPr>
          <a:xfrm>
            <a:off x="2792586" y="3674826"/>
            <a:ext cx="2" cy="1859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C25EB5C2-6F2C-49D1-A81F-EB6876C170BA}"/>
              </a:ext>
            </a:extLst>
          </p:cNvPr>
          <p:cNvCxnSpPr>
            <a:cxnSpLocks/>
            <a:stCxn id="5" idx="2"/>
            <a:endCxn id="9" idx="0"/>
          </p:cNvCxnSpPr>
          <p:nvPr/>
        </p:nvCxnSpPr>
        <p:spPr>
          <a:xfrm>
            <a:off x="2792588" y="4617035"/>
            <a:ext cx="0" cy="1944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F269758F-93FE-4734-AC7F-6A313DFF8DD7}"/>
              </a:ext>
            </a:extLst>
          </p:cNvPr>
          <p:cNvSpPr/>
          <p:nvPr/>
        </p:nvSpPr>
        <p:spPr>
          <a:xfrm>
            <a:off x="2613413" y="5671741"/>
            <a:ext cx="358346" cy="3583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1</a:t>
            </a:r>
          </a:p>
        </p:txBody>
      </p:sp>
      <p:cxnSp>
        <p:nvCxnSpPr>
          <p:cNvPr id="21" name="Straight Arrow Connector 20">
            <a:extLst>
              <a:ext uri="{FF2B5EF4-FFF2-40B4-BE49-F238E27FC236}">
                <a16:creationId xmlns:a16="http://schemas.microsoft.com/office/drawing/2014/main" id="{A796B8C6-8D6B-47E1-82B7-2BAD3D272318}"/>
              </a:ext>
            </a:extLst>
          </p:cNvPr>
          <p:cNvCxnSpPr>
            <a:stCxn id="9" idx="4"/>
            <a:endCxn id="19" idx="0"/>
          </p:cNvCxnSpPr>
          <p:nvPr/>
        </p:nvCxnSpPr>
        <p:spPr>
          <a:xfrm flipH="1">
            <a:off x="2792586" y="5477290"/>
            <a:ext cx="2" cy="1944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Oval 27">
            <a:extLst>
              <a:ext uri="{FF2B5EF4-FFF2-40B4-BE49-F238E27FC236}">
                <a16:creationId xmlns:a16="http://schemas.microsoft.com/office/drawing/2014/main" id="{BD0490C3-E7CC-4919-9B66-3A05BFBE5FD6}"/>
              </a:ext>
            </a:extLst>
          </p:cNvPr>
          <p:cNvSpPr/>
          <p:nvPr/>
        </p:nvSpPr>
        <p:spPr>
          <a:xfrm>
            <a:off x="5613016" y="1956344"/>
            <a:ext cx="358346" cy="3583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1</a:t>
            </a:r>
          </a:p>
        </p:txBody>
      </p:sp>
      <p:sp>
        <p:nvSpPr>
          <p:cNvPr id="29" name="Flowchart: Predefined Process 28">
            <a:extLst>
              <a:ext uri="{FF2B5EF4-FFF2-40B4-BE49-F238E27FC236}">
                <a16:creationId xmlns:a16="http://schemas.microsoft.com/office/drawing/2014/main" id="{E856DCC3-BC55-44AC-98E2-4B13D71ACF59}"/>
              </a:ext>
            </a:extLst>
          </p:cNvPr>
          <p:cNvSpPr/>
          <p:nvPr/>
        </p:nvSpPr>
        <p:spPr>
          <a:xfrm>
            <a:off x="4799529" y="2509141"/>
            <a:ext cx="1985320" cy="643445"/>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Tahap Pengenalan Ukuran Tomat</a:t>
            </a:r>
          </a:p>
        </p:txBody>
      </p:sp>
      <p:sp>
        <p:nvSpPr>
          <p:cNvPr id="30" name="Parallelogram 29">
            <a:extLst>
              <a:ext uri="{FF2B5EF4-FFF2-40B4-BE49-F238E27FC236}">
                <a16:creationId xmlns:a16="http://schemas.microsoft.com/office/drawing/2014/main" id="{4146ED2A-8C2B-4DF2-B42F-45B23812FB3F}"/>
              </a:ext>
            </a:extLst>
          </p:cNvPr>
          <p:cNvSpPr/>
          <p:nvPr/>
        </p:nvSpPr>
        <p:spPr>
          <a:xfrm>
            <a:off x="4819094" y="3347037"/>
            <a:ext cx="1834979" cy="448225"/>
          </a:xfrm>
          <a:prstGeom prst="parallelogra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Ukuran Tomat</a:t>
            </a:r>
          </a:p>
        </p:txBody>
      </p:sp>
      <p:sp>
        <p:nvSpPr>
          <p:cNvPr id="31" name="Flowchart: Predefined Process 30">
            <a:extLst>
              <a:ext uri="{FF2B5EF4-FFF2-40B4-BE49-F238E27FC236}">
                <a16:creationId xmlns:a16="http://schemas.microsoft.com/office/drawing/2014/main" id="{9633EC13-0105-4432-B215-9AF60039A3D1}"/>
              </a:ext>
            </a:extLst>
          </p:cNvPr>
          <p:cNvSpPr/>
          <p:nvPr/>
        </p:nvSpPr>
        <p:spPr>
          <a:xfrm>
            <a:off x="4951929" y="4026514"/>
            <a:ext cx="1569308" cy="525038"/>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Pemilihan Tomat</a:t>
            </a:r>
          </a:p>
        </p:txBody>
      </p:sp>
      <p:sp>
        <p:nvSpPr>
          <p:cNvPr id="32" name="Parallelogram 31">
            <a:extLst>
              <a:ext uri="{FF2B5EF4-FFF2-40B4-BE49-F238E27FC236}">
                <a16:creationId xmlns:a16="http://schemas.microsoft.com/office/drawing/2014/main" id="{F33D1875-30C9-4943-911F-58DE38568E5F}"/>
              </a:ext>
            </a:extLst>
          </p:cNvPr>
          <p:cNvSpPr/>
          <p:nvPr/>
        </p:nvSpPr>
        <p:spPr>
          <a:xfrm>
            <a:off x="4646614" y="4721732"/>
            <a:ext cx="2179937" cy="665804"/>
          </a:xfrm>
          <a:prstGeom prst="parallelogra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Kategori Tomat Berdasarkan Tingkat Kematngan dan Ukuran</a:t>
            </a:r>
          </a:p>
        </p:txBody>
      </p:sp>
      <p:sp>
        <p:nvSpPr>
          <p:cNvPr id="33" name="Parallelogram 32">
            <a:extLst>
              <a:ext uri="{FF2B5EF4-FFF2-40B4-BE49-F238E27FC236}">
                <a16:creationId xmlns:a16="http://schemas.microsoft.com/office/drawing/2014/main" id="{05DCEEF0-7832-4671-B202-085C882E620E}"/>
              </a:ext>
            </a:extLst>
          </p:cNvPr>
          <p:cNvSpPr/>
          <p:nvPr/>
        </p:nvSpPr>
        <p:spPr>
          <a:xfrm>
            <a:off x="7744592" y="4018127"/>
            <a:ext cx="2179937" cy="665804"/>
          </a:xfrm>
          <a:prstGeom prst="parallelogra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Tomat Pada Keranjang Sesuai Kategori</a:t>
            </a:r>
          </a:p>
        </p:txBody>
      </p:sp>
      <p:sp>
        <p:nvSpPr>
          <p:cNvPr id="34" name="Oval 33">
            <a:extLst>
              <a:ext uri="{FF2B5EF4-FFF2-40B4-BE49-F238E27FC236}">
                <a16:creationId xmlns:a16="http://schemas.microsoft.com/office/drawing/2014/main" id="{A9109684-0ABE-4112-A984-DA95B78DAE99}"/>
              </a:ext>
            </a:extLst>
          </p:cNvPr>
          <p:cNvSpPr/>
          <p:nvPr/>
        </p:nvSpPr>
        <p:spPr>
          <a:xfrm>
            <a:off x="8655387" y="3276724"/>
            <a:ext cx="358346" cy="3583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2</a:t>
            </a:r>
          </a:p>
        </p:txBody>
      </p:sp>
      <p:sp>
        <p:nvSpPr>
          <p:cNvPr id="35" name="Oval 34">
            <a:extLst>
              <a:ext uri="{FF2B5EF4-FFF2-40B4-BE49-F238E27FC236}">
                <a16:creationId xmlns:a16="http://schemas.microsoft.com/office/drawing/2014/main" id="{B4E6E320-6305-44F6-BED7-138DFFAB4D04}"/>
              </a:ext>
            </a:extLst>
          </p:cNvPr>
          <p:cNvSpPr/>
          <p:nvPr/>
        </p:nvSpPr>
        <p:spPr>
          <a:xfrm>
            <a:off x="5471981" y="5581987"/>
            <a:ext cx="358346" cy="3583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2</a:t>
            </a:r>
          </a:p>
        </p:txBody>
      </p:sp>
      <p:sp>
        <p:nvSpPr>
          <p:cNvPr id="36" name="Flowchart: Terminator 35">
            <a:extLst>
              <a:ext uri="{FF2B5EF4-FFF2-40B4-BE49-F238E27FC236}">
                <a16:creationId xmlns:a16="http://schemas.microsoft.com/office/drawing/2014/main" id="{F93A2BD9-E8B2-4E4F-B905-2605A244475B}"/>
              </a:ext>
            </a:extLst>
          </p:cNvPr>
          <p:cNvSpPr/>
          <p:nvPr/>
        </p:nvSpPr>
        <p:spPr>
          <a:xfrm>
            <a:off x="8227535" y="5115515"/>
            <a:ext cx="1210962" cy="420130"/>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a:t>Selesai</a:t>
            </a:r>
            <a:endParaRPr lang="id-ID" sz="1100" dirty="0"/>
          </a:p>
        </p:txBody>
      </p:sp>
      <p:cxnSp>
        <p:nvCxnSpPr>
          <p:cNvPr id="37" name="Straight Arrow Connector 36">
            <a:extLst>
              <a:ext uri="{FF2B5EF4-FFF2-40B4-BE49-F238E27FC236}">
                <a16:creationId xmlns:a16="http://schemas.microsoft.com/office/drawing/2014/main" id="{BFCC3EAB-1228-4D61-AC40-95870EC25576}"/>
              </a:ext>
            </a:extLst>
          </p:cNvPr>
          <p:cNvCxnSpPr>
            <a:cxnSpLocks/>
            <a:stCxn id="28" idx="4"/>
            <a:endCxn id="29" idx="0"/>
          </p:cNvCxnSpPr>
          <p:nvPr/>
        </p:nvCxnSpPr>
        <p:spPr>
          <a:xfrm>
            <a:off x="5792189" y="2314690"/>
            <a:ext cx="0" cy="1944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55EF1E7C-E76C-476E-A4B7-8011F82E62F5}"/>
              </a:ext>
            </a:extLst>
          </p:cNvPr>
          <p:cNvCxnSpPr>
            <a:cxnSpLocks/>
            <a:stCxn id="29" idx="2"/>
            <a:endCxn id="30" idx="1"/>
          </p:cNvCxnSpPr>
          <p:nvPr/>
        </p:nvCxnSpPr>
        <p:spPr>
          <a:xfrm>
            <a:off x="5792189" y="3152586"/>
            <a:ext cx="423" cy="1944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4183933-5C6A-4FD2-B4C4-5F8F3C6A29D8}"/>
              </a:ext>
            </a:extLst>
          </p:cNvPr>
          <p:cNvCxnSpPr>
            <a:cxnSpLocks/>
            <a:stCxn id="30" idx="4"/>
            <a:endCxn id="31" idx="0"/>
          </p:cNvCxnSpPr>
          <p:nvPr/>
        </p:nvCxnSpPr>
        <p:spPr>
          <a:xfrm flipH="1">
            <a:off x="5736583" y="3795262"/>
            <a:ext cx="1" cy="2312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62E3934A-673C-4032-83E1-7E5AE1CB8AE3}"/>
              </a:ext>
            </a:extLst>
          </p:cNvPr>
          <p:cNvCxnSpPr>
            <a:cxnSpLocks/>
            <a:stCxn id="31" idx="2"/>
            <a:endCxn id="32" idx="0"/>
          </p:cNvCxnSpPr>
          <p:nvPr/>
        </p:nvCxnSpPr>
        <p:spPr>
          <a:xfrm>
            <a:off x="5736583" y="4551552"/>
            <a:ext cx="0" cy="1701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id="{D3F21D4B-34A9-4AB0-8339-63B940411E5D}"/>
              </a:ext>
            </a:extLst>
          </p:cNvPr>
          <p:cNvCxnSpPr>
            <a:cxnSpLocks/>
            <a:stCxn id="32" idx="3"/>
            <a:endCxn id="35" idx="0"/>
          </p:cNvCxnSpPr>
          <p:nvPr/>
        </p:nvCxnSpPr>
        <p:spPr>
          <a:xfrm flipH="1">
            <a:off x="5651154" y="5387536"/>
            <a:ext cx="2203" cy="1944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E33090FD-614E-4410-AD76-AE7DD9A3B7CB}"/>
              </a:ext>
            </a:extLst>
          </p:cNvPr>
          <p:cNvCxnSpPr>
            <a:stCxn id="33" idx="4"/>
            <a:endCxn id="36" idx="0"/>
          </p:cNvCxnSpPr>
          <p:nvPr/>
        </p:nvCxnSpPr>
        <p:spPr>
          <a:xfrm flipH="1">
            <a:off x="8833016" y="4683931"/>
            <a:ext cx="1545" cy="4315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id="{6E4F1083-FA2E-4995-95D5-A7653F11D2E5}"/>
              </a:ext>
            </a:extLst>
          </p:cNvPr>
          <p:cNvCxnSpPr>
            <a:stCxn id="34" idx="4"/>
            <a:endCxn id="33" idx="0"/>
          </p:cNvCxnSpPr>
          <p:nvPr/>
        </p:nvCxnSpPr>
        <p:spPr>
          <a:xfrm>
            <a:off x="8834560" y="3635070"/>
            <a:ext cx="1" cy="3830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1" name="Rectangle 60">
            <a:extLst>
              <a:ext uri="{FF2B5EF4-FFF2-40B4-BE49-F238E27FC236}">
                <a16:creationId xmlns:a16="http://schemas.microsoft.com/office/drawing/2014/main" id="{F1AE0FF7-0CEA-4FBF-8EB0-B6FF714D9B66}"/>
              </a:ext>
            </a:extLst>
          </p:cNvPr>
          <p:cNvSpPr/>
          <p:nvPr/>
        </p:nvSpPr>
        <p:spPr>
          <a:xfrm>
            <a:off x="1813312" y="3795262"/>
            <a:ext cx="1951759" cy="1786725"/>
          </a:xfrm>
          <a:prstGeom prst="rect">
            <a:avLst/>
          </a:prstGeom>
          <a:noFill/>
          <a:ln w="5715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29620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randombar(horizontal)">
                                      <p:cBhvr>
                                        <p:cTn id="7"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Alur Pengenalan Tingkat Kematangan</a:t>
            </a:r>
          </a:p>
        </p:txBody>
      </p:sp>
      <p:sp>
        <p:nvSpPr>
          <p:cNvPr id="18" name="Flowchart: Terminator 17">
            <a:extLst>
              <a:ext uri="{FF2B5EF4-FFF2-40B4-BE49-F238E27FC236}">
                <a16:creationId xmlns:a16="http://schemas.microsoft.com/office/drawing/2014/main" id="{14379F10-0404-47C9-8309-0A4FC0652D69}"/>
              </a:ext>
            </a:extLst>
          </p:cNvPr>
          <p:cNvSpPr/>
          <p:nvPr/>
        </p:nvSpPr>
        <p:spPr>
          <a:xfrm>
            <a:off x="3230822" y="2047259"/>
            <a:ext cx="1594339" cy="562708"/>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Mulai</a:t>
            </a:r>
          </a:p>
        </p:txBody>
      </p:sp>
      <p:sp>
        <p:nvSpPr>
          <p:cNvPr id="19" name="Parallelogram 18">
            <a:extLst>
              <a:ext uri="{FF2B5EF4-FFF2-40B4-BE49-F238E27FC236}">
                <a16:creationId xmlns:a16="http://schemas.microsoft.com/office/drawing/2014/main" id="{77E1DA77-DB4C-40F4-893F-BCE7B4BCC85F}"/>
              </a:ext>
            </a:extLst>
          </p:cNvPr>
          <p:cNvSpPr/>
          <p:nvPr/>
        </p:nvSpPr>
        <p:spPr>
          <a:xfrm>
            <a:off x="2384385" y="2877852"/>
            <a:ext cx="3105507" cy="726831"/>
          </a:xfrm>
          <a:prstGeom prst="parallelogra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Akuisisi Citra Tomat</a:t>
            </a:r>
          </a:p>
        </p:txBody>
      </p:sp>
      <p:sp>
        <p:nvSpPr>
          <p:cNvPr id="20" name="Rectangle 19">
            <a:extLst>
              <a:ext uri="{FF2B5EF4-FFF2-40B4-BE49-F238E27FC236}">
                <a16:creationId xmlns:a16="http://schemas.microsoft.com/office/drawing/2014/main" id="{A0D02B91-4C58-4FD2-B57C-A2B796834A91}"/>
              </a:ext>
            </a:extLst>
          </p:cNvPr>
          <p:cNvSpPr/>
          <p:nvPr/>
        </p:nvSpPr>
        <p:spPr>
          <a:xfrm>
            <a:off x="2372662" y="3816333"/>
            <a:ext cx="3128952" cy="6690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Pemotongan Citra Tomat</a:t>
            </a:r>
          </a:p>
        </p:txBody>
      </p:sp>
      <p:sp>
        <p:nvSpPr>
          <p:cNvPr id="21" name="Rectangle 20">
            <a:extLst>
              <a:ext uri="{FF2B5EF4-FFF2-40B4-BE49-F238E27FC236}">
                <a16:creationId xmlns:a16="http://schemas.microsoft.com/office/drawing/2014/main" id="{D01F8C2A-2DB3-4F46-A84F-E63501AE76FD}"/>
              </a:ext>
            </a:extLst>
          </p:cNvPr>
          <p:cNvSpPr/>
          <p:nvPr/>
        </p:nvSpPr>
        <p:spPr>
          <a:xfrm>
            <a:off x="2373297" y="4697684"/>
            <a:ext cx="3128952" cy="6330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Konversi Ruang Warna HSV</a:t>
            </a:r>
          </a:p>
        </p:txBody>
      </p:sp>
      <p:sp>
        <p:nvSpPr>
          <p:cNvPr id="22" name="Rectangle 21">
            <a:extLst>
              <a:ext uri="{FF2B5EF4-FFF2-40B4-BE49-F238E27FC236}">
                <a16:creationId xmlns:a16="http://schemas.microsoft.com/office/drawing/2014/main" id="{5A9A52E2-C828-4575-B4E8-92A56192B837}"/>
              </a:ext>
            </a:extLst>
          </p:cNvPr>
          <p:cNvSpPr/>
          <p:nvPr/>
        </p:nvSpPr>
        <p:spPr>
          <a:xfrm>
            <a:off x="6698715" y="2538212"/>
            <a:ext cx="2130908" cy="5392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Histogram HSV</a:t>
            </a:r>
          </a:p>
        </p:txBody>
      </p:sp>
      <p:sp>
        <p:nvSpPr>
          <p:cNvPr id="23" name="Rectangle 22">
            <a:extLst>
              <a:ext uri="{FF2B5EF4-FFF2-40B4-BE49-F238E27FC236}">
                <a16:creationId xmlns:a16="http://schemas.microsoft.com/office/drawing/2014/main" id="{B20C741B-611A-4054-9931-3F2B53CAB2E4}"/>
              </a:ext>
            </a:extLst>
          </p:cNvPr>
          <p:cNvSpPr/>
          <p:nvPr/>
        </p:nvSpPr>
        <p:spPr>
          <a:xfrm>
            <a:off x="6698715" y="3317630"/>
            <a:ext cx="2130908" cy="10316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Klasifikasi Learning Vector Quantization</a:t>
            </a:r>
          </a:p>
        </p:txBody>
      </p:sp>
      <p:sp>
        <p:nvSpPr>
          <p:cNvPr id="24" name="Parallelogram 23">
            <a:extLst>
              <a:ext uri="{FF2B5EF4-FFF2-40B4-BE49-F238E27FC236}">
                <a16:creationId xmlns:a16="http://schemas.microsoft.com/office/drawing/2014/main" id="{3C6ED310-D64F-4753-BADC-D6296BC20641}"/>
              </a:ext>
            </a:extLst>
          </p:cNvPr>
          <p:cNvSpPr/>
          <p:nvPr/>
        </p:nvSpPr>
        <p:spPr>
          <a:xfrm>
            <a:off x="6698714" y="4580772"/>
            <a:ext cx="2130908" cy="726831"/>
          </a:xfrm>
          <a:prstGeom prst="parallelogra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Hasil Klasifikasi</a:t>
            </a:r>
          </a:p>
        </p:txBody>
      </p:sp>
      <p:sp>
        <p:nvSpPr>
          <p:cNvPr id="25" name="Flowchart: Terminator 24">
            <a:extLst>
              <a:ext uri="{FF2B5EF4-FFF2-40B4-BE49-F238E27FC236}">
                <a16:creationId xmlns:a16="http://schemas.microsoft.com/office/drawing/2014/main" id="{C3A8301D-29B6-4ECE-8BA7-0C6918F6AFB3}"/>
              </a:ext>
            </a:extLst>
          </p:cNvPr>
          <p:cNvSpPr/>
          <p:nvPr/>
        </p:nvSpPr>
        <p:spPr>
          <a:xfrm>
            <a:off x="6966999" y="5501414"/>
            <a:ext cx="1594339" cy="562708"/>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Selesai</a:t>
            </a:r>
          </a:p>
        </p:txBody>
      </p:sp>
      <p:sp>
        <p:nvSpPr>
          <p:cNvPr id="26" name="Oval 25">
            <a:extLst>
              <a:ext uri="{FF2B5EF4-FFF2-40B4-BE49-F238E27FC236}">
                <a16:creationId xmlns:a16="http://schemas.microsoft.com/office/drawing/2014/main" id="{AB26AC89-1294-4B7B-9C97-427E885AACB6}"/>
              </a:ext>
            </a:extLst>
          </p:cNvPr>
          <p:cNvSpPr/>
          <p:nvPr/>
        </p:nvSpPr>
        <p:spPr>
          <a:xfrm>
            <a:off x="7584995" y="1936069"/>
            <a:ext cx="358346" cy="3583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1</a:t>
            </a:r>
          </a:p>
        </p:txBody>
      </p:sp>
      <p:sp>
        <p:nvSpPr>
          <p:cNvPr id="27" name="Oval 26">
            <a:extLst>
              <a:ext uri="{FF2B5EF4-FFF2-40B4-BE49-F238E27FC236}">
                <a16:creationId xmlns:a16="http://schemas.microsoft.com/office/drawing/2014/main" id="{BD3B9364-934B-4C38-AAEB-767342F000B9}"/>
              </a:ext>
            </a:extLst>
          </p:cNvPr>
          <p:cNvSpPr/>
          <p:nvPr/>
        </p:nvSpPr>
        <p:spPr>
          <a:xfrm>
            <a:off x="3757965" y="5608401"/>
            <a:ext cx="358346" cy="3583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dirty="0"/>
              <a:t>1</a:t>
            </a:r>
          </a:p>
        </p:txBody>
      </p:sp>
      <p:cxnSp>
        <p:nvCxnSpPr>
          <p:cNvPr id="28" name="Straight Arrow Connector 27">
            <a:extLst>
              <a:ext uri="{FF2B5EF4-FFF2-40B4-BE49-F238E27FC236}">
                <a16:creationId xmlns:a16="http://schemas.microsoft.com/office/drawing/2014/main" id="{1585F34D-2941-4B5F-A781-C8D4C6BF56FF}"/>
              </a:ext>
            </a:extLst>
          </p:cNvPr>
          <p:cNvCxnSpPr>
            <a:cxnSpLocks/>
            <a:stCxn id="18" idx="2"/>
            <a:endCxn id="19" idx="1"/>
          </p:cNvCxnSpPr>
          <p:nvPr/>
        </p:nvCxnSpPr>
        <p:spPr>
          <a:xfrm>
            <a:off x="4027992" y="2609967"/>
            <a:ext cx="0" cy="2678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B6147152-6399-4BCF-B063-77E8E82F4C4F}"/>
              </a:ext>
            </a:extLst>
          </p:cNvPr>
          <p:cNvCxnSpPr>
            <a:cxnSpLocks/>
            <a:stCxn id="19" idx="4"/>
            <a:endCxn id="20" idx="0"/>
          </p:cNvCxnSpPr>
          <p:nvPr/>
        </p:nvCxnSpPr>
        <p:spPr>
          <a:xfrm flipH="1">
            <a:off x="3937138" y="3604683"/>
            <a:ext cx="1" cy="2116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22DC5851-6C82-4334-909C-42CEBA231B2B}"/>
              </a:ext>
            </a:extLst>
          </p:cNvPr>
          <p:cNvCxnSpPr>
            <a:cxnSpLocks/>
            <a:stCxn id="20" idx="2"/>
            <a:endCxn id="21" idx="0"/>
          </p:cNvCxnSpPr>
          <p:nvPr/>
        </p:nvCxnSpPr>
        <p:spPr>
          <a:xfrm>
            <a:off x="3937138" y="4485402"/>
            <a:ext cx="635" cy="2122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9C8114CF-7C35-4F06-91ED-92B0E731FB34}"/>
              </a:ext>
            </a:extLst>
          </p:cNvPr>
          <p:cNvCxnSpPr>
            <a:cxnSpLocks/>
            <a:stCxn id="21" idx="2"/>
            <a:endCxn id="27" idx="0"/>
          </p:cNvCxnSpPr>
          <p:nvPr/>
        </p:nvCxnSpPr>
        <p:spPr>
          <a:xfrm flipH="1">
            <a:off x="3937138" y="5330730"/>
            <a:ext cx="635" cy="2776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89B8471A-E4EA-4DC5-92C5-1DBE69BA61C4}"/>
              </a:ext>
            </a:extLst>
          </p:cNvPr>
          <p:cNvCxnSpPr>
            <a:cxnSpLocks/>
            <a:stCxn id="26" idx="4"/>
            <a:endCxn id="22" idx="0"/>
          </p:cNvCxnSpPr>
          <p:nvPr/>
        </p:nvCxnSpPr>
        <p:spPr>
          <a:xfrm>
            <a:off x="7764168" y="2294415"/>
            <a:ext cx="1" cy="2437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1B118754-62D6-4C73-9D09-47188C3CCFD8}"/>
              </a:ext>
            </a:extLst>
          </p:cNvPr>
          <p:cNvCxnSpPr>
            <a:cxnSpLocks/>
            <a:stCxn id="22" idx="2"/>
            <a:endCxn id="23" idx="0"/>
          </p:cNvCxnSpPr>
          <p:nvPr/>
        </p:nvCxnSpPr>
        <p:spPr>
          <a:xfrm>
            <a:off x="7764169" y="3077473"/>
            <a:ext cx="0" cy="2401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7C7CB554-ABEB-4053-A8BE-E17BE32B195E}"/>
              </a:ext>
            </a:extLst>
          </p:cNvPr>
          <p:cNvCxnSpPr>
            <a:cxnSpLocks/>
            <a:stCxn id="23" idx="2"/>
            <a:endCxn id="24" idx="0"/>
          </p:cNvCxnSpPr>
          <p:nvPr/>
        </p:nvCxnSpPr>
        <p:spPr>
          <a:xfrm flipH="1">
            <a:off x="7764168" y="4349262"/>
            <a:ext cx="1" cy="2315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9D186E40-BC2D-48D3-8782-240D568B8356}"/>
              </a:ext>
            </a:extLst>
          </p:cNvPr>
          <p:cNvCxnSpPr>
            <a:cxnSpLocks/>
            <a:stCxn id="24" idx="4"/>
            <a:endCxn id="25" idx="0"/>
          </p:cNvCxnSpPr>
          <p:nvPr/>
        </p:nvCxnSpPr>
        <p:spPr>
          <a:xfrm>
            <a:off x="7764168" y="5307603"/>
            <a:ext cx="1" cy="1938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1796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923CC-87C2-4746-9F79-0C1FB7632C64}"/>
              </a:ext>
            </a:extLst>
          </p:cNvPr>
          <p:cNvSpPr>
            <a:spLocks noGrp="1"/>
          </p:cNvSpPr>
          <p:nvPr>
            <p:ph type="title"/>
          </p:nvPr>
        </p:nvSpPr>
        <p:spPr/>
        <p:txBody>
          <a:bodyPr/>
          <a:lstStyle/>
          <a:p>
            <a:r>
              <a:rPr lang="id-ID" dirty="0"/>
              <a:t>Blok Diagram</a:t>
            </a:r>
          </a:p>
        </p:txBody>
      </p:sp>
      <p:pic>
        <p:nvPicPr>
          <p:cNvPr id="4" name="Picture 3">
            <a:extLst>
              <a:ext uri="{FF2B5EF4-FFF2-40B4-BE49-F238E27FC236}">
                <a16:creationId xmlns:a16="http://schemas.microsoft.com/office/drawing/2014/main" id="{D1DC062E-880B-4B8F-B631-FE592C653F36}"/>
              </a:ext>
            </a:extLst>
          </p:cNvPr>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bwMode="auto">
          <a:xfrm>
            <a:off x="1498784" y="2038865"/>
            <a:ext cx="9508864" cy="4633783"/>
          </a:xfrm>
          <a:prstGeom prst="rect">
            <a:avLst/>
          </a:prstGeom>
          <a:noFill/>
          <a:ln w="12700"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96564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D0FB8-5B8C-4198-BD56-D3473B1C358C}"/>
              </a:ext>
            </a:extLst>
          </p:cNvPr>
          <p:cNvSpPr>
            <a:spLocks noGrp="1"/>
          </p:cNvSpPr>
          <p:nvPr>
            <p:ph type="title"/>
          </p:nvPr>
        </p:nvSpPr>
        <p:spPr/>
        <p:txBody>
          <a:bodyPr/>
          <a:lstStyle/>
          <a:p>
            <a:r>
              <a:rPr lang="id-ID" dirty="0"/>
              <a:t>Klasifikasi </a:t>
            </a:r>
            <a:r>
              <a:rPr lang="id-ID" i="1" dirty="0"/>
              <a:t>Learning Vector Quantization</a:t>
            </a:r>
          </a:p>
        </p:txBody>
      </p:sp>
      <p:pic>
        <p:nvPicPr>
          <p:cNvPr id="4" name="Picture 3">
            <a:extLst>
              <a:ext uri="{FF2B5EF4-FFF2-40B4-BE49-F238E27FC236}">
                <a16:creationId xmlns:a16="http://schemas.microsoft.com/office/drawing/2014/main" id="{2A1B99C0-B459-4FB9-B762-326EBAF553C1}"/>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809998" y="2014151"/>
            <a:ext cx="10571999" cy="4522573"/>
          </a:xfrm>
          <a:prstGeom prst="rect">
            <a:avLst/>
          </a:prstGeom>
          <a:noFill/>
        </p:spPr>
      </p:pic>
    </p:spTree>
    <p:extLst>
      <p:ext uri="{BB962C8B-B14F-4D97-AF65-F5344CB8AC3E}">
        <p14:creationId xmlns:p14="http://schemas.microsoft.com/office/powerpoint/2010/main" val="2059646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43F2C-A289-465C-8211-60BE9AAA3E00}"/>
              </a:ext>
            </a:extLst>
          </p:cNvPr>
          <p:cNvSpPr>
            <a:spLocks noGrp="1"/>
          </p:cNvSpPr>
          <p:nvPr>
            <p:ph type="title"/>
          </p:nvPr>
        </p:nvSpPr>
        <p:spPr/>
        <p:txBody>
          <a:bodyPr/>
          <a:lstStyle/>
          <a:p>
            <a:r>
              <a:rPr lang="id-ID" dirty="0"/>
              <a:t>Penempatan Belt Conveyor</a:t>
            </a:r>
          </a:p>
        </p:txBody>
      </p:sp>
      <p:pic>
        <p:nvPicPr>
          <p:cNvPr id="4" name="Picture 3">
            <a:extLst>
              <a:ext uri="{FF2B5EF4-FFF2-40B4-BE49-F238E27FC236}">
                <a16:creationId xmlns:a16="http://schemas.microsoft.com/office/drawing/2014/main" id="{83E41BDF-9D0A-4957-93F0-7855DC3C4708}"/>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1451579" y="2018227"/>
            <a:ext cx="4582495" cy="4021965"/>
          </a:xfrm>
          <a:prstGeom prst="rect">
            <a:avLst/>
          </a:prstGeom>
          <a:ln w="12700"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sp>
        <p:nvSpPr>
          <p:cNvPr id="5" name="Rectangle 4">
            <a:extLst>
              <a:ext uri="{FF2B5EF4-FFF2-40B4-BE49-F238E27FC236}">
                <a16:creationId xmlns:a16="http://schemas.microsoft.com/office/drawing/2014/main" id="{9A84431F-5768-4E23-9E4C-CD9FADE5DFB8}"/>
              </a:ext>
            </a:extLst>
          </p:cNvPr>
          <p:cNvSpPr/>
          <p:nvPr/>
        </p:nvSpPr>
        <p:spPr>
          <a:xfrm>
            <a:off x="6034074" y="3013546"/>
            <a:ext cx="5069983" cy="2031325"/>
          </a:xfrm>
          <a:prstGeom prst="rect">
            <a:avLst/>
          </a:prstGeom>
        </p:spPr>
        <p:txBody>
          <a:bodyPr wrap="square">
            <a:spAutoFit/>
          </a:bodyPr>
          <a:lstStyle/>
          <a:p>
            <a:pPr algn="just"/>
            <a:r>
              <a:rPr lang="id-ID" dirty="0">
                <a:latin typeface="Times New Roman" panose="02020603050405020304" pitchFamily="18" charset="0"/>
                <a:ea typeface="Calibri" panose="020F0502020204030204" pitchFamily="34" charset="0"/>
              </a:rPr>
              <a:t>Kamera </a:t>
            </a:r>
            <a:r>
              <a:rPr lang="id-ID" i="1" dirty="0">
                <a:latin typeface="Times New Roman" panose="02020603050405020304" pitchFamily="18" charset="0"/>
                <a:ea typeface="Calibri" panose="020F0502020204030204" pitchFamily="34" charset="0"/>
              </a:rPr>
              <a:t>webcam</a:t>
            </a:r>
            <a:r>
              <a:rPr lang="id-ID" dirty="0">
                <a:latin typeface="Times New Roman" panose="02020603050405020304" pitchFamily="18" charset="0"/>
                <a:ea typeface="Calibri" panose="020F0502020204030204" pitchFamily="34" charset="0"/>
              </a:rPr>
              <a:t> diletakan sejajar vertikal diatas terhadap </a:t>
            </a:r>
            <a:r>
              <a:rPr lang="id-ID" i="1" dirty="0">
                <a:latin typeface="Times New Roman" panose="02020603050405020304" pitchFamily="18" charset="0"/>
                <a:ea typeface="Calibri" panose="020F0502020204030204" pitchFamily="34" charset="0"/>
              </a:rPr>
              <a:t>belt conveyor</a:t>
            </a:r>
            <a:r>
              <a:rPr lang="id-ID" dirty="0">
                <a:latin typeface="Times New Roman" panose="02020603050405020304" pitchFamily="18" charset="0"/>
                <a:ea typeface="Calibri" panose="020F0502020204030204" pitchFamily="34" charset="0"/>
              </a:rPr>
              <a:t>. Hal ini dilakukan agar jangkauan kamera </a:t>
            </a:r>
            <a:r>
              <a:rPr lang="id-ID" i="1" dirty="0">
                <a:latin typeface="Times New Roman" panose="02020603050405020304" pitchFamily="18" charset="0"/>
                <a:ea typeface="Calibri" panose="020F0502020204030204" pitchFamily="34" charset="0"/>
              </a:rPr>
              <a:t>webcam</a:t>
            </a:r>
            <a:r>
              <a:rPr lang="id-ID" dirty="0">
                <a:latin typeface="Times New Roman" panose="02020603050405020304" pitchFamily="18" charset="0"/>
                <a:ea typeface="Calibri" panose="020F0502020204030204" pitchFamily="34" charset="0"/>
              </a:rPr>
              <a:t> dapat menangkap seluruh area </a:t>
            </a:r>
            <a:r>
              <a:rPr lang="id-ID" i="1" dirty="0">
                <a:latin typeface="Times New Roman" panose="02020603050405020304" pitchFamily="18" charset="0"/>
                <a:ea typeface="Calibri" panose="020F0502020204030204" pitchFamily="34" charset="0"/>
              </a:rPr>
              <a:t>belt conveyor</a:t>
            </a:r>
            <a:r>
              <a:rPr lang="id-ID" dirty="0">
                <a:latin typeface="Times New Roman" panose="02020603050405020304" pitchFamily="18" charset="0"/>
                <a:ea typeface="Calibri" panose="020F0502020204030204" pitchFamily="34" charset="0"/>
              </a:rPr>
              <a:t> untuk diletakkan nya tomat. Panjang </a:t>
            </a:r>
            <a:r>
              <a:rPr lang="id-ID" i="1" dirty="0">
                <a:latin typeface="Times New Roman" panose="02020603050405020304" pitchFamily="18" charset="0"/>
                <a:ea typeface="Calibri" panose="020F0502020204030204" pitchFamily="34" charset="0"/>
              </a:rPr>
              <a:t>belt conveyor </a:t>
            </a:r>
            <a:r>
              <a:rPr lang="id-ID" dirty="0">
                <a:latin typeface="Times New Roman" panose="02020603050405020304" pitchFamily="18" charset="0"/>
                <a:ea typeface="Calibri" panose="020F0502020204030204" pitchFamily="34" charset="0"/>
              </a:rPr>
              <a:t>adalah </a:t>
            </a:r>
            <a:r>
              <a:rPr lang="id-ID" dirty="0">
                <a:latin typeface="Cambria Math" panose="02040503050406030204" pitchFamily="18" charset="0"/>
                <a:ea typeface="Calibri" panose="020F0502020204030204" pitchFamily="34" charset="0"/>
                <a:cs typeface="Times New Roman" panose="02020603050405020304" pitchFamily="18" charset="0"/>
              </a:rPr>
              <a:t>3m </a:t>
            </a:r>
            <a:r>
              <a:rPr lang="id-ID" dirty="0">
                <a:latin typeface="Times New Roman" panose="02020603050405020304" pitchFamily="18" charset="0"/>
                <a:ea typeface="Calibri" panose="020F0502020204030204" pitchFamily="34" charset="0"/>
              </a:rPr>
              <a:t>dan jarak pemasangan webcam dari ujung awal </a:t>
            </a:r>
            <a:r>
              <a:rPr lang="id-ID" i="1" dirty="0">
                <a:latin typeface="Times New Roman" panose="02020603050405020304" pitchFamily="18" charset="0"/>
                <a:ea typeface="Calibri" panose="020F0502020204030204" pitchFamily="34" charset="0"/>
              </a:rPr>
              <a:t>belt conveyor</a:t>
            </a:r>
            <a:r>
              <a:rPr lang="id-ID" dirty="0">
                <a:latin typeface="Times New Roman" panose="02020603050405020304" pitchFamily="18" charset="0"/>
                <a:ea typeface="Calibri" panose="020F0502020204030204" pitchFamily="34" charset="0"/>
              </a:rPr>
              <a:t> adalah </a:t>
            </a:r>
            <a:r>
              <a:rPr lang="id-ID" dirty="0">
                <a:latin typeface="Cambria Math" panose="02040503050406030204" pitchFamily="18" charset="0"/>
                <a:ea typeface="Calibri" panose="020F0502020204030204" pitchFamily="34" charset="0"/>
                <a:cs typeface="Times New Roman" panose="02020603050405020304" pitchFamily="18" charset="0"/>
              </a:rPr>
              <a:t>55cm.</a:t>
            </a:r>
            <a:endParaRPr lang="id-ID" dirty="0"/>
          </a:p>
        </p:txBody>
      </p:sp>
    </p:spTree>
    <p:extLst>
      <p:ext uri="{BB962C8B-B14F-4D97-AF65-F5344CB8AC3E}">
        <p14:creationId xmlns:p14="http://schemas.microsoft.com/office/powerpoint/2010/main" val="2631582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4BC8E-06EB-4114-9439-4CD312977BEC}"/>
              </a:ext>
            </a:extLst>
          </p:cNvPr>
          <p:cNvSpPr>
            <a:spLocks noGrp="1"/>
          </p:cNvSpPr>
          <p:nvPr>
            <p:ph type="ctrTitle"/>
          </p:nvPr>
        </p:nvSpPr>
        <p:spPr>
          <a:xfrm>
            <a:off x="706128" y="956582"/>
            <a:ext cx="10572000" cy="2554442"/>
          </a:xfrm>
        </p:spPr>
        <p:txBody>
          <a:bodyPr/>
          <a:lstStyle/>
          <a:p>
            <a:pPr algn="ctr"/>
            <a:r>
              <a:rPr lang="id-ID" sz="3600" dirty="0"/>
              <a:t>IMPLEMENTASI</a:t>
            </a:r>
          </a:p>
        </p:txBody>
      </p:sp>
    </p:spTree>
    <p:extLst>
      <p:ext uri="{BB962C8B-B14F-4D97-AF65-F5344CB8AC3E}">
        <p14:creationId xmlns:p14="http://schemas.microsoft.com/office/powerpoint/2010/main" val="1271668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AFCD0-DC42-4F2F-8A5D-6B30613759D0}"/>
              </a:ext>
            </a:extLst>
          </p:cNvPr>
          <p:cNvSpPr>
            <a:spLocks noGrp="1"/>
          </p:cNvSpPr>
          <p:nvPr>
            <p:ph type="title"/>
          </p:nvPr>
        </p:nvSpPr>
        <p:spPr/>
        <p:txBody>
          <a:bodyPr/>
          <a:lstStyle/>
          <a:p>
            <a:r>
              <a:rPr lang="id-ID" dirty="0"/>
              <a:t>Implementasi</a:t>
            </a:r>
          </a:p>
        </p:txBody>
      </p:sp>
      <p:sp>
        <p:nvSpPr>
          <p:cNvPr id="3" name="Content Placeholder 2">
            <a:extLst>
              <a:ext uri="{FF2B5EF4-FFF2-40B4-BE49-F238E27FC236}">
                <a16:creationId xmlns:a16="http://schemas.microsoft.com/office/drawing/2014/main" id="{9A8C4344-B4E1-4375-940B-08B53D5630BE}"/>
              </a:ext>
            </a:extLst>
          </p:cNvPr>
          <p:cNvSpPr>
            <a:spLocks noGrp="1"/>
          </p:cNvSpPr>
          <p:nvPr>
            <p:ph idx="1"/>
          </p:nvPr>
        </p:nvSpPr>
        <p:spPr>
          <a:xfrm>
            <a:off x="818712" y="2222287"/>
            <a:ext cx="10554574" cy="784149"/>
          </a:xfrm>
        </p:spPr>
        <p:txBody>
          <a:bodyPr/>
          <a:lstStyle/>
          <a:p>
            <a:r>
              <a:rPr lang="id-ID" dirty="0"/>
              <a:t>Akuisisi Citra</a:t>
            </a:r>
          </a:p>
        </p:txBody>
      </p:sp>
      <p:pic>
        <p:nvPicPr>
          <p:cNvPr id="5" name="Picture 4">
            <a:extLst>
              <a:ext uri="{FF2B5EF4-FFF2-40B4-BE49-F238E27FC236}">
                <a16:creationId xmlns:a16="http://schemas.microsoft.com/office/drawing/2014/main" id="{D99ABABF-4F4E-476D-9E63-89EC4EEF52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9709" y="3132438"/>
            <a:ext cx="3715265" cy="2786449"/>
          </a:xfrm>
          <a:prstGeom prst="rect">
            <a:avLst/>
          </a:prstGeom>
        </p:spPr>
      </p:pic>
      <p:sp>
        <p:nvSpPr>
          <p:cNvPr id="6" name="Content Placeholder 2">
            <a:extLst>
              <a:ext uri="{FF2B5EF4-FFF2-40B4-BE49-F238E27FC236}">
                <a16:creationId xmlns:a16="http://schemas.microsoft.com/office/drawing/2014/main" id="{C30AD4DA-69D7-4202-B730-C3568898ABEA}"/>
              </a:ext>
            </a:extLst>
          </p:cNvPr>
          <p:cNvSpPr txBox="1">
            <a:spLocks/>
          </p:cNvSpPr>
          <p:nvPr/>
        </p:nvSpPr>
        <p:spPr>
          <a:xfrm>
            <a:off x="5276335" y="2162435"/>
            <a:ext cx="5881817" cy="4633784"/>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lgn="just">
              <a:buFont typeface="Wingdings 2" charset="2"/>
              <a:buNone/>
            </a:pPr>
            <a:r>
              <a:rPr lang="id-ID" dirty="0"/>
              <a:t>Melakukan pengambilan citra dari objek tomat</a:t>
            </a:r>
          </a:p>
        </p:txBody>
      </p:sp>
    </p:spTree>
    <p:extLst>
      <p:ext uri="{BB962C8B-B14F-4D97-AF65-F5344CB8AC3E}">
        <p14:creationId xmlns:p14="http://schemas.microsoft.com/office/powerpoint/2010/main" val="429398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2CFFA-11AA-46AC-AB01-C2E3C3416EB3}"/>
              </a:ext>
            </a:extLst>
          </p:cNvPr>
          <p:cNvSpPr>
            <a:spLocks noGrp="1"/>
          </p:cNvSpPr>
          <p:nvPr>
            <p:ph type="title"/>
          </p:nvPr>
        </p:nvSpPr>
        <p:spPr/>
        <p:txBody>
          <a:bodyPr/>
          <a:lstStyle/>
          <a:p>
            <a:r>
              <a:rPr lang="id-ID" dirty="0"/>
              <a:t>Implementasi</a:t>
            </a:r>
          </a:p>
        </p:txBody>
      </p:sp>
      <p:sp>
        <p:nvSpPr>
          <p:cNvPr id="3" name="Content Placeholder 2">
            <a:extLst>
              <a:ext uri="{FF2B5EF4-FFF2-40B4-BE49-F238E27FC236}">
                <a16:creationId xmlns:a16="http://schemas.microsoft.com/office/drawing/2014/main" id="{5BBB1831-433D-41B1-8C5D-919BE8701551}"/>
              </a:ext>
            </a:extLst>
          </p:cNvPr>
          <p:cNvSpPr>
            <a:spLocks noGrp="1"/>
          </p:cNvSpPr>
          <p:nvPr>
            <p:ph idx="1"/>
          </p:nvPr>
        </p:nvSpPr>
        <p:spPr>
          <a:xfrm>
            <a:off x="818712" y="2222287"/>
            <a:ext cx="10554574" cy="879259"/>
          </a:xfrm>
        </p:spPr>
        <p:txBody>
          <a:bodyPr/>
          <a:lstStyle/>
          <a:p>
            <a:r>
              <a:rPr lang="id-ID" dirty="0"/>
              <a:t>Pemotongan Citra</a:t>
            </a:r>
          </a:p>
        </p:txBody>
      </p:sp>
      <p:pic>
        <p:nvPicPr>
          <p:cNvPr id="5" name="Picture 4">
            <a:extLst>
              <a:ext uri="{FF2B5EF4-FFF2-40B4-BE49-F238E27FC236}">
                <a16:creationId xmlns:a16="http://schemas.microsoft.com/office/drawing/2014/main" id="{61A09A3E-0998-4F30-934D-038885B44E1C}"/>
              </a:ext>
            </a:extLst>
          </p:cNvPr>
          <p:cNvPicPr>
            <a:picLocks noChangeAspect="1"/>
          </p:cNvPicPr>
          <p:nvPr/>
        </p:nvPicPr>
        <p:blipFill rotWithShape="1">
          <a:blip r:embed="rId2">
            <a:extLst>
              <a:ext uri="{28A0092B-C50C-407E-A947-70E740481C1C}">
                <a14:useLocalDpi xmlns:a14="http://schemas.microsoft.com/office/drawing/2010/main" val="0"/>
              </a:ext>
            </a:extLst>
          </a:blip>
          <a:srcRect l="36183" t="8268" r="26824" b="63790"/>
          <a:stretch/>
        </p:blipFill>
        <p:spPr>
          <a:xfrm>
            <a:off x="1000897" y="3336324"/>
            <a:ext cx="5671751" cy="2408552"/>
          </a:xfrm>
          <a:prstGeom prst="rect">
            <a:avLst/>
          </a:prstGeom>
        </p:spPr>
      </p:pic>
      <p:sp>
        <p:nvSpPr>
          <p:cNvPr id="6" name="Content Placeholder 2">
            <a:extLst>
              <a:ext uri="{FF2B5EF4-FFF2-40B4-BE49-F238E27FC236}">
                <a16:creationId xmlns:a16="http://schemas.microsoft.com/office/drawing/2014/main" id="{CAB58D5F-E7D6-477A-B231-62BDB959966E}"/>
              </a:ext>
            </a:extLst>
          </p:cNvPr>
          <p:cNvSpPr txBox="1">
            <a:spLocks/>
          </p:cNvSpPr>
          <p:nvPr/>
        </p:nvSpPr>
        <p:spPr>
          <a:xfrm>
            <a:off x="7018638" y="2162435"/>
            <a:ext cx="4139514" cy="4633784"/>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lgn="just">
              <a:buFont typeface="Wingdings 2" charset="2"/>
              <a:buNone/>
            </a:pPr>
            <a:r>
              <a:rPr lang="id-ID" dirty="0"/>
              <a:t>Pemotongan citra dilakukan untuk mendapatkan area citra tertentu yang akan diamati.</a:t>
            </a:r>
          </a:p>
        </p:txBody>
      </p:sp>
    </p:spTree>
    <p:extLst>
      <p:ext uri="{BB962C8B-B14F-4D97-AF65-F5344CB8AC3E}">
        <p14:creationId xmlns:p14="http://schemas.microsoft.com/office/powerpoint/2010/main" val="3595891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BE124-6EE5-4383-A693-2ADAAA8EC00A}"/>
              </a:ext>
            </a:extLst>
          </p:cNvPr>
          <p:cNvSpPr>
            <a:spLocks noGrp="1"/>
          </p:cNvSpPr>
          <p:nvPr>
            <p:ph type="title"/>
          </p:nvPr>
        </p:nvSpPr>
        <p:spPr/>
        <p:txBody>
          <a:bodyPr/>
          <a:lstStyle/>
          <a:p>
            <a:r>
              <a:rPr lang="id-ID" dirty="0"/>
              <a:t>Implementasi</a:t>
            </a:r>
          </a:p>
        </p:txBody>
      </p:sp>
      <p:sp>
        <p:nvSpPr>
          <p:cNvPr id="5" name="Content Placeholder 2">
            <a:extLst>
              <a:ext uri="{FF2B5EF4-FFF2-40B4-BE49-F238E27FC236}">
                <a16:creationId xmlns:a16="http://schemas.microsoft.com/office/drawing/2014/main" id="{F75193C9-EF06-4682-BC98-F96C5381BA94}"/>
              </a:ext>
            </a:extLst>
          </p:cNvPr>
          <p:cNvSpPr>
            <a:spLocks noGrp="1"/>
          </p:cNvSpPr>
          <p:nvPr>
            <p:ph idx="1"/>
          </p:nvPr>
        </p:nvSpPr>
        <p:spPr>
          <a:xfrm>
            <a:off x="818712" y="2345855"/>
            <a:ext cx="10554574" cy="879259"/>
          </a:xfrm>
        </p:spPr>
        <p:txBody>
          <a:bodyPr/>
          <a:lstStyle/>
          <a:p>
            <a:r>
              <a:rPr lang="id-ID" dirty="0"/>
              <a:t>Konversi Ruang Warna HSV</a:t>
            </a:r>
          </a:p>
        </p:txBody>
      </p:sp>
      <p:pic>
        <p:nvPicPr>
          <p:cNvPr id="4" name="Picture 3">
            <a:extLst>
              <a:ext uri="{FF2B5EF4-FFF2-40B4-BE49-F238E27FC236}">
                <a16:creationId xmlns:a16="http://schemas.microsoft.com/office/drawing/2014/main" id="{F3EE8964-4B0E-42FD-81BC-CD6F1256A4DD}"/>
              </a:ext>
            </a:extLst>
          </p:cNvPr>
          <p:cNvPicPr>
            <a:picLocks noChangeAspect="1"/>
          </p:cNvPicPr>
          <p:nvPr/>
        </p:nvPicPr>
        <p:blipFill rotWithShape="1">
          <a:blip r:embed="rId2">
            <a:extLst>
              <a:ext uri="{28A0092B-C50C-407E-A947-70E740481C1C}">
                <a14:useLocalDpi xmlns:a14="http://schemas.microsoft.com/office/drawing/2010/main" val="0"/>
              </a:ext>
            </a:extLst>
          </a:blip>
          <a:srcRect l="54640" t="8268" r="7964" b="63790"/>
          <a:stretch/>
        </p:blipFill>
        <p:spPr>
          <a:xfrm>
            <a:off x="976183" y="3299248"/>
            <a:ext cx="5733535" cy="2408552"/>
          </a:xfrm>
          <a:prstGeom prst="rect">
            <a:avLst/>
          </a:prstGeom>
        </p:spPr>
      </p:pic>
      <p:sp>
        <p:nvSpPr>
          <p:cNvPr id="6" name="Content Placeholder 2">
            <a:extLst>
              <a:ext uri="{FF2B5EF4-FFF2-40B4-BE49-F238E27FC236}">
                <a16:creationId xmlns:a16="http://schemas.microsoft.com/office/drawing/2014/main" id="{25926375-75A0-4E06-A5CD-6E8A88BB583A}"/>
              </a:ext>
            </a:extLst>
          </p:cNvPr>
          <p:cNvSpPr txBox="1">
            <a:spLocks/>
          </p:cNvSpPr>
          <p:nvPr/>
        </p:nvSpPr>
        <p:spPr>
          <a:xfrm>
            <a:off x="7018638" y="2162435"/>
            <a:ext cx="4139514" cy="4633784"/>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lgn="just">
              <a:buFont typeface="Wingdings 2" charset="2"/>
              <a:buNone/>
            </a:pPr>
            <a:r>
              <a:rPr lang="id-ID" dirty="0"/>
              <a:t>Melakukan konversi HSV untuk mendapatkan warna yang sesuai dengan warna yang ditangkap oleh penginderaan manusia</a:t>
            </a:r>
          </a:p>
        </p:txBody>
      </p:sp>
    </p:spTree>
    <p:extLst>
      <p:ext uri="{BB962C8B-B14F-4D97-AF65-F5344CB8AC3E}">
        <p14:creationId xmlns:p14="http://schemas.microsoft.com/office/powerpoint/2010/main" val="1174826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BE124-6EE5-4383-A693-2ADAAA8EC00A}"/>
              </a:ext>
            </a:extLst>
          </p:cNvPr>
          <p:cNvSpPr>
            <a:spLocks noGrp="1"/>
          </p:cNvSpPr>
          <p:nvPr>
            <p:ph type="title"/>
          </p:nvPr>
        </p:nvSpPr>
        <p:spPr/>
        <p:txBody>
          <a:bodyPr/>
          <a:lstStyle/>
          <a:p>
            <a:r>
              <a:rPr lang="id-ID" dirty="0"/>
              <a:t>Implementasi</a:t>
            </a:r>
          </a:p>
        </p:txBody>
      </p:sp>
      <p:sp>
        <p:nvSpPr>
          <p:cNvPr id="5" name="Content Placeholder 2">
            <a:extLst>
              <a:ext uri="{FF2B5EF4-FFF2-40B4-BE49-F238E27FC236}">
                <a16:creationId xmlns:a16="http://schemas.microsoft.com/office/drawing/2014/main" id="{F75193C9-EF06-4682-BC98-F96C5381BA94}"/>
              </a:ext>
            </a:extLst>
          </p:cNvPr>
          <p:cNvSpPr>
            <a:spLocks noGrp="1"/>
          </p:cNvSpPr>
          <p:nvPr>
            <p:ph idx="1"/>
          </p:nvPr>
        </p:nvSpPr>
        <p:spPr>
          <a:xfrm>
            <a:off x="818712" y="2345855"/>
            <a:ext cx="10554574" cy="879259"/>
          </a:xfrm>
        </p:spPr>
        <p:txBody>
          <a:bodyPr/>
          <a:lstStyle/>
          <a:p>
            <a:r>
              <a:rPr lang="id-ID" dirty="0"/>
              <a:t>Histogram Ekualisasi</a:t>
            </a:r>
          </a:p>
        </p:txBody>
      </p:sp>
      <p:sp>
        <p:nvSpPr>
          <p:cNvPr id="6" name="Content Placeholder 2">
            <a:extLst>
              <a:ext uri="{FF2B5EF4-FFF2-40B4-BE49-F238E27FC236}">
                <a16:creationId xmlns:a16="http://schemas.microsoft.com/office/drawing/2014/main" id="{25926375-75A0-4E06-A5CD-6E8A88BB583A}"/>
              </a:ext>
            </a:extLst>
          </p:cNvPr>
          <p:cNvSpPr txBox="1">
            <a:spLocks/>
          </p:cNvSpPr>
          <p:nvPr/>
        </p:nvSpPr>
        <p:spPr>
          <a:xfrm>
            <a:off x="8014528" y="2162435"/>
            <a:ext cx="3948871" cy="4633784"/>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lgn="just">
              <a:buFont typeface="Wingdings 2" charset="2"/>
              <a:buNone/>
            </a:pPr>
            <a:r>
              <a:rPr lang="id-ID" dirty="0"/>
              <a:t>Melakukan pembuatan histogram ekualisasi untuk mendapatkan nilai – nilai warna dari hasil konversi HSV</a:t>
            </a:r>
          </a:p>
        </p:txBody>
      </p:sp>
      <p:pic>
        <p:nvPicPr>
          <p:cNvPr id="14" name="Picture 13">
            <a:extLst>
              <a:ext uri="{FF2B5EF4-FFF2-40B4-BE49-F238E27FC236}">
                <a16:creationId xmlns:a16="http://schemas.microsoft.com/office/drawing/2014/main" id="{170CB103-732B-4337-A4BE-626A572F684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140" t="63086" r="4675"/>
          <a:stretch/>
        </p:blipFill>
        <p:spPr bwMode="auto">
          <a:xfrm>
            <a:off x="986701" y="3015049"/>
            <a:ext cx="6859839" cy="2601191"/>
          </a:xfrm>
          <a:prstGeom prst="rect">
            <a:avLst/>
          </a:prstGeom>
          <a:ln w="12700">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09270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3C00F-7337-4809-9F7B-857140C43763}"/>
              </a:ext>
            </a:extLst>
          </p:cNvPr>
          <p:cNvSpPr>
            <a:spLocks noGrp="1"/>
          </p:cNvSpPr>
          <p:nvPr>
            <p:ph type="title"/>
          </p:nvPr>
        </p:nvSpPr>
        <p:spPr/>
        <p:txBody>
          <a:bodyPr/>
          <a:lstStyle/>
          <a:p>
            <a:r>
              <a:rPr lang="id-ID" dirty="0"/>
              <a:t>Implementasi</a:t>
            </a:r>
          </a:p>
        </p:txBody>
      </p:sp>
      <p:sp>
        <p:nvSpPr>
          <p:cNvPr id="3" name="Content Placeholder 2">
            <a:extLst>
              <a:ext uri="{FF2B5EF4-FFF2-40B4-BE49-F238E27FC236}">
                <a16:creationId xmlns:a16="http://schemas.microsoft.com/office/drawing/2014/main" id="{2926EB6B-B833-4C08-94E1-8CD6CD81E298}"/>
              </a:ext>
            </a:extLst>
          </p:cNvPr>
          <p:cNvSpPr>
            <a:spLocks noGrp="1"/>
          </p:cNvSpPr>
          <p:nvPr>
            <p:ph idx="1"/>
          </p:nvPr>
        </p:nvSpPr>
        <p:spPr/>
        <p:txBody>
          <a:bodyPr/>
          <a:lstStyle/>
          <a:p>
            <a:r>
              <a:rPr lang="id-ID" dirty="0"/>
              <a:t>Range Warna Hue</a:t>
            </a:r>
          </a:p>
        </p:txBody>
      </p:sp>
      <p:pic>
        <p:nvPicPr>
          <p:cNvPr id="6" name="Picture 5">
            <a:extLst>
              <a:ext uri="{FF2B5EF4-FFF2-40B4-BE49-F238E27FC236}">
                <a16:creationId xmlns:a16="http://schemas.microsoft.com/office/drawing/2014/main" id="{FB0DC495-A864-47F8-A6A1-342216DC61A4}"/>
              </a:ext>
            </a:extLst>
          </p:cNvPr>
          <p:cNvPicPr>
            <a:picLocks noChangeAspect="1"/>
          </p:cNvPicPr>
          <p:nvPr/>
        </p:nvPicPr>
        <p:blipFill rotWithShape="1">
          <a:blip r:embed="rId2">
            <a:extLst>
              <a:ext uri="{28A0092B-C50C-407E-A947-70E740481C1C}">
                <a14:useLocalDpi xmlns:a14="http://schemas.microsoft.com/office/drawing/2010/main" val="0"/>
              </a:ext>
            </a:extLst>
          </a:blip>
          <a:srcRect l="178" t="671" r="474" b="-396"/>
          <a:stretch/>
        </p:blipFill>
        <p:spPr bwMode="auto">
          <a:xfrm>
            <a:off x="6858000" y="2015732"/>
            <a:ext cx="4196854" cy="3916705"/>
          </a:xfrm>
          <a:prstGeom prst="rect">
            <a:avLst/>
          </a:prstGeom>
          <a:ln w="12700" cap="flat" cmpd="sng" algn="ctr">
            <a:solidFill>
              <a:sysClr val="windowText" lastClr="000000"/>
            </a:solidFill>
            <a:prstDash val="solid"/>
            <a:round/>
            <a:headEnd type="none" w="med" len="med"/>
            <a:tailEnd type="none" w="med" len="med"/>
          </a:ln>
          <a:extLst>
            <a:ext uri="{53640926-AAD7-44D8-BBD7-CCE9431645EC}">
              <a14:shadowObscured xmlns:a14="http://schemas.microsoft.com/office/drawing/2010/main"/>
            </a:ext>
          </a:extLst>
        </p:spPr>
      </p:pic>
      <p:sp>
        <p:nvSpPr>
          <p:cNvPr id="7" name="Rectangle 6">
            <a:extLst>
              <a:ext uri="{FF2B5EF4-FFF2-40B4-BE49-F238E27FC236}">
                <a16:creationId xmlns:a16="http://schemas.microsoft.com/office/drawing/2014/main" id="{D93090F3-1437-47BE-AE4E-94A19C05BDF6}"/>
              </a:ext>
            </a:extLst>
          </p:cNvPr>
          <p:cNvSpPr/>
          <p:nvPr/>
        </p:nvSpPr>
        <p:spPr>
          <a:xfrm>
            <a:off x="1556951" y="2819922"/>
            <a:ext cx="5140411" cy="2585323"/>
          </a:xfrm>
          <a:prstGeom prst="rect">
            <a:avLst/>
          </a:prstGeom>
        </p:spPr>
        <p:txBody>
          <a:bodyPr wrap="square">
            <a:spAutoFit/>
          </a:bodyPr>
          <a:lstStyle/>
          <a:p>
            <a:pPr algn="just"/>
            <a:r>
              <a:rPr lang="id-ID" i="1" dirty="0">
                <a:latin typeface="Times New Roman" panose="02020603050405020304" pitchFamily="18" charset="0"/>
                <a:ea typeface="Calibri" panose="020F0502020204030204" pitchFamily="34" charset="0"/>
              </a:rPr>
              <a:t>Range</a:t>
            </a:r>
            <a:r>
              <a:rPr lang="id-ID" dirty="0">
                <a:latin typeface="Times New Roman" panose="02020603050405020304" pitchFamily="18" charset="0"/>
                <a:ea typeface="Calibri" panose="020F0502020204030204" pitchFamily="34" charset="0"/>
              </a:rPr>
              <a:t> warna </a:t>
            </a:r>
            <a:r>
              <a:rPr lang="id-ID" i="1" dirty="0">
                <a:latin typeface="Times New Roman" panose="02020603050405020304" pitchFamily="18" charset="0"/>
                <a:ea typeface="Calibri" panose="020F0502020204030204" pitchFamily="34" charset="0"/>
              </a:rPr>
              <a:t>Hue</a:t>
            </a:r>
            <a:r>
              <a:rPr lang="id-ID" dirty="0">
                <a:latin typeface="Times New Roman" panose="02020603050405020304" pitchFamily="18" charset="0"/>
                <a:ea typeface="Calibri" panose="020F0502020204030204" pitchFamily="34" charset="0"/>
              </a:rPr>
              <a:t> dengan satuan derajat dari mulai 0</a:t>
            </a:r>
            <a:r>
              <a:rPr lang="id-ID" baseline="30000" dirty="0">
                <a:latin typeface="Times New Roman" panose="02020603050405020304" pitchFamily="18" charset="0"/>
                <a:ea typeface="Calibri" panose="020F0502020204030204" pitchFamily="34" charset="0"/>
              </a:rPr>
              <a:t>o</a:t>
            </a:r>
            <a:r>
              <a:rPr lang="id-ID" dirty="0">
                <a:latin typeface="Times New Roman" panose="02020603050405020304" pitchFamily="18" charset="0"/>
                <a:ea typeface="Calibri" panose="020F0502020204030204" pitchFamily="34" charset="0"/>
              </a:rPr>
              <a:t> – 360</a:t>
            </a:r>
            <a:r>
              <a:rPr lang="id-ID" baseline="30000" dirty="0">
                <a:latin typeface="Times New Roman" panose="02020603050405020304" pitchFamily="18" charset="0"/>
                <a:ea typeface="Calibri" panose="020F0502020204030204" pitchFamily="34" charset="0"/>
              </a:rPr>
              <a:t>o</a:t>
            </a:r>
            <a:r>
              <a:rPr lang="id-ID" dirty="0">
                <a:latin typeface="Times New Roman" panose="02020603050405020304" pitchFamily="18" charset="0"/>
                <a:ea typeface="Calibri" panose="020F0502020204030204" pitchFamily="34" charset="0"/>
              </a:rPr>
              <a:t> yang menyatakan warna sebenarnya (Fauzan, Abdi. 2015). </a:t>
            </a:r>
            <a:r>
              <a:rPr lang="id-ID" i="1" dirty="0">
                <a:latin typeface="Times New Roman" panose="02020603050405020304" pitchFamily="18" charset="0"/>
                <a:ea typeface="Calibri" panose="020F0502020204030204" pitchFamily="34" charset="0"/>
              </a:rPr>
              <a:t>Range </a:t>
            </a:r>
            <a:r>
              <a:rPr lang="id-ID" dirty="0">
                <a:latin typeface="Times New Roman" panose="02020603050405020304" pitchFamily="18" charset="0"/>
                <a:ea typeface="Calibri" panose="020F0502020204030204" pitchFamily="34" charset="0"/>
              </a:rPr>
              <a:t>yang ditampilkan merupakan nilai warna minimal dan maksimal tingkat kematangan pada kategori matang dan belum matang. </a:t>
            </a:r>
            <a:r>
              <a:rPr lang="id-ID" i="1" dirty="0">
                <a:latin typeface="Times New Roman" panose="02020603050405020304" pitchFamily="18" charset="0"/>
                <a:ea typeface="Calibri" panose="020F0502020204030204" pitchFamily="34" charset="0"/>
              </a:rPr>
              <a:t>Range</a:t>
            </a:r>
            <a:r>
              <a:rPr lang="id-ID" dirty="0">
                <a:latin typeface="Times New Roman" panose="02020603050405020304" pitchFamily="18" charset="0"/>
                <a:ea typeface="Calibri" panose="020F0502020204030204" pitchFamily="34" charset="0"/>
              </a:rPr>
              <a:t> warna </a:t>
            </a:r>
            <a:r>
              <a:rPr lang="id-ID" i="1" dirty="0">
                <a:latin typeface="Times New Roman" panose="02020603050405020304" pitchFamily="18" charset="0"/>
                <a:ea typeface="Calibri" panose="020F0502020204030204" pitchFamily="34" charset="0"/>
              </a:rPr>
              <a:t>Hue </a:t>
            </a:r>
            <a:r>
              <a:rPr lang="id-ID" dirty="0">
                <a:latin typeface="Times New Roman" panose="02020603050405020304" pitchFamily="18" charset="0"/>
                <a:ea typeface="Calibri" panose="020F0502020204030204" pitchFamily="34" charset="0"/>
              </a:rPr>
              <a:t>yang menyatakan kategori tomat matang adalah (0</a:t>
            </a:r>
            <a:r>
              <a:rPr lang="id-ID" baseline="30000" dirty="0">
                <a:latin typeface="Times New Roman" panose="02020603050405020304" pitchFamily="18" charset="0"/>
                <a:ea typeface="Calibri" panose="020F0502020204030204" pitchFamily="34" charset="0"/>
              </a:rPr>
              <a:t>o</a:t>
            </a:r>
            <a:r>
              <a:rPr lang="id-ID" dirty="0">
                <a:latin typeface="Times New Roman" panose="02020603050405020304" pitchFamily="18" charset="0"/>
                <a:ea typeface="Calibri" panose="020F0502020204030204" pitchFamily="34" charset="0"/>
              </a:rPr>
              <a:t> – 30</a:t>
            </a:r>
            <a:r>
              <a:rPr lang="id-ID" baseline="30000" dirty="0">
                <a:latin typeface="Times New Roman" panose="02020603050405020304" pitchFamily="18" charset="0"/>
                <a:ea typeface="Calibri" panose="020F0502020204030204" pitchFamily="34" charset="0"/>
              </a:rPr>
              <a:t>o</a:t>
            </a:r>
            <a:r>
              <a:rPr lang="id-ID" dirty="0">
                <a:latin typeface="Times New Roman" panose="02020603050405020304" pitchFamily="18" charset="0"/>
                <a:ea typeface="Calibri" panose="020F0502020204030204" pitchFamily="34" charset="0"/>
              </a:rPr>
              <a:t>) atau (345</a:t>
            </a:r>
            <a:r>
              <a:rPr lang="id-ID" baseline="30000" dirty="0">
                <a:latin typeface="Times New Roman" panose="02020603050405020304" pitchFamily="18" charset="0"/>
                <a:ea typeface="Calibri" panose="020F0502020204030204" pitchFamily="34" charset="0"/>
              </a:rPr>
              <a:t>o</a:t>
            </a:r>
            <a:r>
              <a:rPr lang="id-ID" dirty="0">
                <a:latin typeface="Times New Roman" panose="02020603050405020304" pitchFamily="18" charset="0"/>
                <a:ea typeface="Calibri" panose="020F0502020204030204" pitchFamily="34" charset="0"/>
              </a:rPr>
              <a:t>-360</a:t>
            </a:r>
            <a:r>
              <a:rPr lang="id-ID" baseline="30000" dirty="0">
                <a:latin typeface="Times New Roman" panose="02020603050405020304" pitchFamily="18" charset="0"/>
                <a:ea typeface="Calibri" panose="020F0502020204030204" pitchFamily="34" charset="0"/>
              </a:rPr>
              <a:t>o</a:t>
            </a:r>
            <a:r>
              <a:rPr lang="id-ID" dirty="0">
                <a:latin typeface="Times New Roman" panose="02020603050405020304" pitchFamily="18" charset="0"/>
                <a:ea typeface="Calibri" panose="020F0502020204030204" pitchFamily="34" charset="0"/>
              </a:rPr>
              <a:t>). </a:t>
            </a:r>
            <a:r>
              <a:rPr lang="id-ID" i="1" dirty="0">
                <a:latin typeface="Times New Roman" panose="02020603050405020304" pitchFamily="18" charset="0"/>
                <a:ea typeface="Calibri" panose="020F0502020204030204" pitchFamily="34" charset="0"/>
              </a:rPr>
              <a:t>Range</a:t>
            </a:r>
            <a:r>
              <a:rPr lang="id-ID" dirty="0">
                <a:latin typeface="Times New Roman" panose="02020603050405020304" pitchFamily="18" charset="0"/>
                <a:ea typeface="Calibri" panose="020F0502020204030204" pitchFamily="34" charset="0"/>
              </a:rPr>
              <a:t> warna </a:t>
            </a:r>
            <a:r>
              <a:rPr lang="id-ID" i="1" dirty="0">
                <a:latin typeface="Times New Roman" panose="02020603050405020304" pitchFamily="18" charset="0"/>
                <a:ea typeface="Calibri" panose="020F0502020204030204" pitchFamily="34" charset="0"/>
              </a:rPr>
              <a:t>Hue </a:t>
            </a:r>
            <a:r>
              <a:rPr lang="id-ID" dirty="0">
                <a:latin typeface="Times New Roman" panose="02020603050405020304" pitchFamily="18" charset="0"/>
                <a:ea typeface="Calibri" panose="020F0502020204030204" pitchFamily="34" charset="0"/>
              </a:rPr>
              <a:t>yang menyatakan  kategori tomat belum matang adalah (30</a:t>
            </a:r>
            <a:r>
              <a:rPr lang="id-ID" baseline="30000" dirty="0">
                <a:latin typeface="Times New Roman" panose="02020603050405020304" pitchFamily="18" charset="0"/>
                <a:ea typeface="Calibri" panose="020F0502020204030204" pitchFamily="34" charset="0"/>
              </a:rPr>
              <a:t>o</a:t>
            </a:r>
            <a:r>
              <a:rPr lang="id-ID" dirty="0">
                <a:latin typeface="Times New Roman" panose="02020603050405020304" pitchFamily="18" charset="0"/>
                <a:ea typeface="Calibri" panose="020F0502020204030204" pitchFamily="34" charset="0"/>
              </a:rPr>
              <a:t> – 150</a:t>
            </a:r>
            <a:r>
              <a:rPr lang="id-ID" baseline="30000" dirty="0">
                <a:latin typeface="Times New Roman" panose="02020603050405020304" pitchFamily="18" charset="0"/>
                <a:ea typeface="Calibri" panose="020F0502020204030204" pitchFamily="34" charset="0"/>
              </a:rPr>
              <a:t>o</a:t>
            </a:r>
            <a:r>
              <a:rPr lang="id-ID" dirty="0">
                <a:latin typeface="Times New Roman" panose="02020603050405020304" pitchFamily="18" charset="0"/>
                <a:ea typeface="Calibri" panose="020F0502020204030204" pitchFamily="34" charset="0"/>
              </a:rPr>
              <a:t>). </a:t>
            </a:r>
            <a:endParaRPr lang="id-ID" dirty="0"/>
          </a:p>
        </p:txBody>
      </p:sp>
    </p:spTree>
    <p:extLst>
      <p:ext uri="{BB962C8B-B14F-4D97-AF65-F5344CB8AC3E}">
        <p14:creationId xmlns:p14="http://schemas.microsoft.com/office/powerpoint/2010/main" val="32554041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3C00F-7337-4809-9F7B-857140C43763}"/>
              </a:ext>
            </a:extLst>
          </p:cNvPr>
          <p:cNvSpPr>
            <a:spLocks noGrp="1"/>
          </p:cNvSpPr>
          <p:nvPr>
            <p:ph type="title"/>
          </p:nvPr>
        </p:nvSpPr>
        <p:spPr/>
        <p:txBody>
          <a:bodyPr/>
          <a:lstStyle/>
          <a:p>
            <a:r>
              <a:rPr lang="id-ID" dirty="0"/>
              <a:t>Implementasi</a:t>
            </a:r>
          </a:p>
        </p:txBody>
      </p:sp>
      <p:sp>
        <p:nvSpPr>
          <p:cNvPr id="3" name="Content Placeholder 2">
            <a:extLst>
              <a:ext uri="{FF2B5EF4-FFF2-40B4-BE49-F238E27FC236}">
                <a16:creationId xmlns:a16="http://schemas.microsoft.com/office/drawing/2014/main" id="{2926EB6B-B833-4C08-94E1-8CD6CD81E298}"/>
              </a:ext>
            </a:extLst>
          </p:cNvPr>
          <p:cNvSpPr>
            <a:spLocks noGrp="1"/>
          </p:cNvSpPr>
          <p:nvPr>
            <p:ph idx="1"/>
          </p:nvPr>
        </p:nvSpPr>
        <p:spPr/>
        <p:txBody>
          <a:bodyPr/>
          <a:lstStyle/>
          <a:p>
            <a:r>
              <a:rPr lang="id-ID" dirty="0"/>
              <a:t>Range Warna Saturation</a:t>
            </a:r>
          </a:p>
        </p:txBody>
      </p:sp>
      <p:sp>
        <p:nvSpPr>
          <p:cNvPr id="7" name="Rectangle 6">
            <a:extLst>
              <a:ext uri="{FF2B5EF4-FFF2-40B4-BE49-F238E27FC236}">
                <a16:creationId xmlns:a16="http://schemas.microsoft.com/office/drawing/2014/main" id="{D93090F3-1437-47BE-AE4E-94A19C05BDF6}"/>
              </a:ext>
            </a:extLst>
          </p:cNvPr>
          <p:cNvSpPr/>
          <p:nvPr/>
        </p:nvSpPr>
        <p:spPr>
          <a:xfrm>
            <a:off x="1663719" y="2523359"/>
            <a:ext cx="9391135" cy="1477328"/>
          </a:xfrm>
          <a:prstGeom prst="rect">
            <a:avLst/>
          </a:prstGeom>
        </p:spPr>
        <p:txBody>
          <a:bodyPr wrap="square">
            <a:spAutoFit/>
          </a:bodyPr>
          <a:lstStyle/>
          <a:p>
            <a:pPr algn="just"/>
            <a:r>
              <a:rPr lang="id-ID" i="1" dirty="0">
                <a:latin typeface="Times New Roman" panose="02020603050405020304" pitchFamily="18" charset="0"/>
                <a:ea typeface="Calibri" panose="020F0502020204030204" pitchFamily="34" charset="0"/>
              </a:rPr>
              <a:t>Range</a:t>
            </a:r>
            <a:r>
              <a:rPr lang="id-ID" dirty="0">
                <a:latin typeface="Times New Roman" panose="02020603050405020304" pitchFamily="18" charset="0"/>
                <a:ea typeface="Calibri" panose="020F0502020204030204" pitchFamily="34" charset="0"/>
              </a:rPr>
              <a:t> warna </a:t>
            </a:r>
            <a:r>
              <a:rPr lang="id-ID" i="1" dirty="0"/>
              <a:t>Saturation</a:t>
            </a:r>
            <a:r>
              <a:rPr lang="id-ID" dirty="0"/>
              <a:t> dengan satuan prosentase dari mulai 0% – 100% yang menyatakan kemurnian atau kekuatan dari warna (Fauzan, Abdi. 2015). </a:t>
            </a:r>
            <a:r>
              <a:rPr lang="id-ID" i="1" dirty="0"/>
              <a:t>Range </a:t>
            </a:r>
            <a:r>
              <a:rPr lang="id-ID" dirty="0"/>
              <a:t>yang ditampilkan merupakan nilai warna minimal dan maksimal tingkat kematangan pada kategori matang dan belum matang. </a:t>
            </a:r>
            <a:r>
              <a:rPr lang="id-ID" i="1" dirty="0"/>
              <a:t>Range</a:t>
            </a:r>
            <a:r>
              <a:rPr lang="id-ID" dirty="0"/>
              <a:t> warna </a:t>
            </a:r>
            <a:r>
              <a:rPr lang="id-ID" i="1" dirty="0"/>
              <a:t>Saturation </a:t>
            </a:r>
            <a:r>
              <a:rPr lang="id-ID" dirty="0"/>
              <a:t>yang menyatakan kategori tomat matang adalah (42% – 73%). </a:t>
            </a:r>
            <a:r>
              <a:rPr lang="id-ID" i="1" dirty="0"/>
              <a:t>Range</a:t>
            </a:r>
            <a:r>
              <a:rPr lang="id-ID" dirty="0"/>
              <a:t> warna </a:t>
            </a:r>
            <a:r>
              <a:rPr lang="id-ID" i="1" dirty="0"/>
              <a:t>Saturation </a:t>
            </a:r>
            <a:r>
              <a:rPr lang="id-ID" dirty="0"/>
              <a:t>yang menyatakan  kategori tomat belum matang adalah (6% – 42%) atau (73% – 81%). </a:t>
            </a:r>
          </a:p>
        </p:txBody>
      </p:sp>
      <p:pic>
        <p:nvPicPr>
          <p:cNvPr id="8" name="Picture 7">
            <a:extLst>
              <a:ext uri="{FF2B5EF4-FFF2-40B4-BE49-F238E27FC236}">
                <a16:creationId xmlns:a16="http://schemas.microsoft.com/office/drawing/2014/main" id="{E74322CF-B3E2-496A-AC65-32B7AC38D6EF}"/>
              </a:ext>
            </a:extLst>
          </p:cNvPr>
          <p:cNvPicPr/>
          <p:nvPr/>
        </p:nvPicPr>
        <p:blipFill>
          <a:blip r:embed="rId2"/>
          <a:stretch>
            <a:fillRect/>
          </a:stretch>
        </p:blipFill>
        <p:spPr>
          <a:xfrm>
            <a:off x="1663719" y="4140441"/>
            <a:ext cx="9391135" cy="1907673"/>
          </a:xfrm>
          <a:prstGeom prst="rect">
            <a:avLst/>
          </a:prstGeom>
          <a:ln w="12700">
            <a:solidFill>
              <a:schemeClr val="tx1"/>
            </a:solidFill>
          </a:ln>
        </p:spPr>
      </p:pic>
    </p:spTree>
    <p:extLst>
      <p:ext uri="{BB962C8B-B14F-4D97-AF65-F5344CB8AC3E}">
        <p14:creationId xmlns:p14="http://schemas.microsoft.com/office/powerpoint/2010/main" val="238364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3C00F-7337-4809-9F7B-857140C43763}"/>
              </a:ext>
            </a:extLst>
          </p:cNvPr>
          <p:cNvSpPr>
            <a:spLocks noGrp="1"/>
          </p:cNvSpPr>
          <p:nvPr>
            <p:ph type="title"/>
          </p:nvPr>
        </p:nvSpPr>
        <p:spPr/>
        <p:txBody>
          <a:bodyPr/>
          <a:lstStyle/>
          <a:p>
            <a:r>
              <a:rPr lang="id-ID" dirty="0"/>
              <a:t>Implementasi</a:t>
            </a:r>
          </a:p>
        </p:txBody>
      </p:sp>
      <p:sp>
        <p:nvSpPr>
          <p:cNvPr id="3" name="Content Placeholder 2">
            <a:extLst>
              <a:ext uri="{FF2B5EF4-FFF2-40B4-BE49-F238E27FC236}">
                <a16:creationId xmlns:a16="http://schemas.microsoft.com/office/drawing/2014/main" id="{2926EB6B-B833-4C08-94E1-8CD6CD81E298}"/>
              </a:ext>
            </a:extLst>
          </p:cNvPr>
          <p:cNvSpPr>
            <a:spLocks noGrp="1"/>
          </p:cNvSpPr>
          <p:nvPr>
            <p:ph idx="1"/>
          </p:nvPr>
        </p:nvSpPr>
        <p:spPr/>
        <p:txBody>
          <a:bodyPr/>
          <a:lstStyle/>
          <a:p>
            <a:r>
              <a:rPr lang="id-ID" dirty="0"/>
              <a:t>Range Warna Value</a:t>
            </a:r>
          </a:p>
        </p:txBody>
      </p:sp>
      <p:sp>
        <p:nvSpPr>
          <p:cNvPr id="7" name="Rectangle 6">
            <a:extLst>
              <a:ext uri="{FF2B5EF4-FFF2-40B4-BE49-F238E27FC236}">
                <a16:creationId xmlns:a16="http://schemas.microsoft.com/office/drawing/2014/main" id="{D93090F3-1437-47BE-AE4E-94A19C05BDF6}"/>
              </a:ext>
            </a:extLst>
          </p:cNvPr>
          <p:cNvSpPr/>
          <p:nvPr/>
        </p:nvSpPr>
        <p:spPr>
          <a:xfrm>
            <a:off x="1663719" y="2523359"/>
            <a:ext cx="9391135" cy="1477328"/>
          </a:xfrm>
          <a:prstGeom prst="rect">
            <a:avLst/>
          </a:prstGeom>
        </p:spPr>
        <p:txBody>
          <a:bodyPr wrap="square">
            <a:spAutoFit/>
          </a:bodyPr>
          <a:lstStyle/>
          <a:p>
            <a:pPr algn="just"/>
            <a:r>
              <a:rPr lang="id-ID" i="1" dirty="0">
                <a:latin typeface="Times New Roman" panose="02020603050405020304" pitchFamily="18" charset="0"/>
                <a:ea typeface="Calibri" panose="020F0502020204030204" pitchFamily="34" charset="0"/>
              </a:rPr>
              <a:t>Range</a:t>
            </a:r>
            <a:r>
              <a:rPr lang="id-ID" dirty="0">
                <a:latin typeface="Times New Roman" panose="02020603050405020304" pitchFamily="18" charset="0"/>
                <a:ea typeface="Calibri" panose="020F0502020204030204" pitchFamily="34" charset="0"/>
              </a:rPr>
              <a:t> </a:t>
            </a:r>
            <a:r>
              <a:rPr lang="id-ID" dirty="0"/>
              <a:t>warna </a:t>
            </a:r>
            <a:r>
              <a:rPr lang="id-ID" i="1" dirty="0"/>
              <a:t>Value</a:t>
            </a:r>
            <a:r>
              <a:rPr lang="id-ID" dirty="0"/>
              <a:t> dengan satuan prosentase dari mulai 0% – 100% yang menyatakan kecerahan dari warna (Fauzan, Abdi. 2015). </a:t>
            </a:r>
            <a:r>
              <a:rPr lang="id-ID" i="1" dirty="0"/>
              <a:t>Range </a:t>
            </a:r>
            <a:r>
              <a:rPr lang="id-ID" dirty="0"/>
              <a:t>yang ditampilkan merupakan nilai warna minimal dan maksimal tingkat kematangan pada kategori matang dan belum matang. </a:t>
            </a:r>
            <a:r>
              <a:rPr lang="id-ID" i="1" dirty="0"/>
              <a:t>Range</a:t>
            </a:r>
            <a:r>
              <a:rPr lang="id-ID" dirty="0"/>
              <a:t> warna </a:t>
            </a:r>
            <a:r>
              <a:rPr lang="id-ID" i="1" dirty="0"/>
              <a:t>Value </a:t>
            </a:r>
            <a:r>
              <a:rPr lang="id-ID" dirty="0"/>
              <a:t>yang menyatakan kategori tomat matang adalah (49% – 96%). </a:t>
            </a:r>
            <a:r>
              <a:rPr lang="id-ID" i="1" dirty="0"/>
              <a:t>Range</a:t>
            </a:r>
            <a:r>
              <a:rPr lang="id-ID" dirty="0"/>
              <a:t> warna </a:t>
            </a:r>
            <a:r>
              <a:rPr lang="id-ID" i="1" dirty="0"/>
              <a:t>Value </a:t>
            </a:r>
            <a:r>
              <a:rPr lang="id-ID" dirty="0"/>
              <a:t>yang menyatakan  kategori tomat belum matang adalah (43% – 92%).</a:t>
            </a:r>
          </a:p>
        </p:txBody>
      </p:sp>
      <p:pic>
        <p:nvPicPr>
          <p:cNvPr id="6" name="Picture 5">
            <a:extLst>
              <a:ext uri="{FF2B5EF4-FFF2-40B4-BE49-F238E27FC236}">
                <a16:creationId xmlns:a16="http://schemas.microsoft.com/office/drawing/2014/main" id="{C424FEC1-9FF1-44B5-840B-39E9F3041C4D}"/>
              </a:ext>
            </a:extLst>
          </p:cNvPr>
          <p:cNvPicPr/>
          <p:nvPr/>
        </p:nvPicPr>
        <p:blipFill>
          <a:blip r:embed="rId2"/>
          <a:stretch>
            <a:fillRect/>
          </a:stretch>
        </p:blipFill>
        <p:spPr>
          <a:xfrm>
            <a:off x="1663719" y="4132402"/>
            <a:ext cx="9391135" cy="1928069"/>
          </a:xfrm>
          <a:prstGeom prst="rect">
            <a:avLst/>
          </a:prstGeom>
          <a:ln w="12700">
            <a:solidFill>
              <a:schemeClr val="tx1"/>
            </a:solidFill>
          </a:ln>
        </p:spPr>
      </p:pic>
    </p:spTree>
    <p:extLst>
      <p:ext uri="{BB962C8B-B14F-4D97-AF65-F5344CB8AC3E}">
        <p14:creationId xmlns:p14="http://schemas.microsoft.com/office/powerpoint/2010/main" val="37757347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DDD77-E0FF-420C-A7A6-0C4FCC4BE2A7}"/>
              </a:ext>
            </a:extLst>
          </p:cNvPr>
          <p:cNvSpPr>
            <a:spLocks noGrp="1"/>
          </p:cNvSpPr>
          <p:nvPr>
            <p:ph type="title"/>
          </p:nvPr>
        </p:nvSpPr>
        <p:spPr/>
        <p:txBody>
          <a:bodyPr/>
          <a:lstStyle/>
          <a:p>
            <a:r>
              <a:rPr lang="id-ID" dirty="0"/>
              <a:t>Implementasi</a:t>
            </a:r>
          </a:p>
        </p:txBody>
      </p:sp>
      <p:sp>
        <p:nvSpPr>
          <p:cNvPr id="8" name="Content Placeholder 2">
            <a:extLst>
              <a:ext uri="{FF2B5EF4-FFF2-40B4-BE49-F238E27FC236}">
                <a16:creationId xmlns:a16="http://schemas.microsoft.com/office/drawing/2014/main" id="{D8BFF4B7-0435-44A7-B9B8-D9F11D32A5B8}"/>
              </a:ext>
            </a:extLst>
          </p:cNvPr>
          <p:cNvSpPr>
            <a:spLocks noGrp="1"/>
          </p:cNvSpPr>
          <p:nvPr>
            <p:ph idx="1"/>
          </p:nvPr>
        </p:nvSpPr>
        <p:spPr>
          <a:xfrm>
            <a:off x="818712" y="2244255"/>
            <a:ext cx="10554574" cy="879259"/>
          </a:xfrm>
        </p:spPr>
        <p:txBody>
          <a:bodyPr/>
          <a:lstStyle/>
          <a:p>
            <a:r>
              <a:rPr lang="id-ID" dirty="0"/>
              <a:t>Klasifikasi dengan Metode LVQ</a:t>
            </a:r>
          </a:p>
        </p:txBody>
      </p:sp>
      <p:sp>
        <p:nvSpPr>
          <p:cNvPr id="9" name="Content Placeholder 2">
            <a:extLst>
              <a:ext uri="{FF2B5EF4-FFF2-40B4-BE49-F238E27FC236}">
                <a16:creationId xmlns:a16="http://schemas.microsoft.com/office/drawing/2014/main" id="{74295668-7CB5-4A7E-9F3D-6AA92705A7B6}"/>
              </a:ext>
            </a:extLst>
          </p:cNvPr>
          <p:cNvSpPr txBox="1">
            <a:spLocks/>
          </p:cNvSpPr>
          <p:nvPr/>
        </p:nvSpPr>
        <p:spPr>
          <a:xfrm>
            <a:off x="6348850" y="2162435"/>
            <a:ext cx="5614550" cy="4633784"/>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lgn="just">
              <a:buFont typeface="Wingdings 2" charset="2"/>
              <a:buNone/>
            </a:pPr>
            <a:r>
              <a:rPr lang="id-ID" dirty="0"/>
              <a:t>Melakukan klasifikasi dengan metode LVQ untuk menghasilkan tomat dalam 2 kategori yaitu :</a:t>
            </a:r>
          </a:p>
          <a:p>
            <a:pPr algn="just"/>
            <a:r>
              <a:rPr lang="id-ID" dirty="0"/>
              <a:t>Matang</a:t>
            </a:r>
          </a:p>
          <a:p>
            <a:pPr algn="just"/>
            <a:r>
              <a:rPr lang="id-ID" dirty="0"/>
              <a:t>Belum Matang</a:t>
            </a:r>
          </a:p>
        </p:txBody>
      </p:sp>
      <p:grpSp>
        <p:nvGrpSpPr>
          <p:cNvPr id="10" name="Group 9">
            <a:extLst>
              <a:ext uri="{FF2B5EF4-FFF2-40B4-BE49-F238E27FC236}">
                <a16:creationId xmlns:a16="http://schemas.microsoft.com/office/drawing/2014/main" id="{16F23667-AFCE-4F86-8E4C-6504781B7339}"/>
              </a:ext>
            </a:extLst>
          </p:cNvPr>
          <p:cNvGrpSpPr/>
          <p:nvPr/>
        </p:nvGrpSpPr>
        <p:grpSpPr>
          <a:xfrm>
            <a:off x="818712" y="2814612"/>
            <a:ext cx="5384380" cy="3289626"/>
            <a:chOff x="0" y="0"/>
            <a:chExt cx="5038725" cy="3114675"/>
          </a:xfrm>
        </p:grpSpPr>
        <p:pic>
          <p:nvPicPr>
            <p:cNvPr id="11" name="Picture 10">
              <a:extLst>
                <a:ext uri="{FF2B5EF4-FFF2-40B4-BE49-F238E27FC236}">
                  <a16:creationId xmlns:a16="http://schemas.microsoft.com/office/drawing/2014/main" id="{6DF2D6B6-F1DA-4C8E-B2ED-99CF752C51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038725" cy="3114675"/>
            </a:xfrm>
            <a:prstGeom prst="rect">
              <a:avLst/>
            </a:prstGeom>
          </p:spPr>
        </p:pic>
        <p:pic>
          <p:nvPicPr>
            <p:cNvPr id="12" name="Picture 11">
              <a:extLst>
                <a:ext uri="{FF2B5EF4-FFF2-40B4-BE49-F238E27FC236}">
                  <a16:creationId xmlns:a16="http://schemas.microsoft.com/office/drawing/2014/main" id="{29926F59-7E7A-47F8-A20F-DD6DF7D9C3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0015" y="1529751"/>
              <a:ext cx="338455" cy="80010"/>
            </a:xfrm>
            <a:prstGeom prst="rect">
              <a:avLst/>
            </a:prstGeom>
          </p:spPr>
        </p:pic>
      </p:grpSp>
    </p:spTree>
    <p:extLst>
      <p:ext uri="{BB962C8B-B14F-4D97-AF65-F5344CB8AC3E}">
        <p14:creationId xmlns:p14="http://schemas.microsoft.com/office/powerpoint/2010/main" val="2617937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4BC8E-06EB-4114-9439-4CD312977BEC}"/>
              </a:ext>
            </a:extLst>
          </p:cNvPr>
          <p:cNvSpPr>
            <a:spLocks noGrp="1"/>
          </p:cNvSpPr>
          <p:nvPr>
            <p:ph type="ctrTitle"/>
          </p:nvPr>
        </p:nvSpPr>
        <p:spPr>
          <a:xfrm>
            <a:off x="706128" y="956582"/>
            <a:ext cx="10572000" cy="2554442"/>
          </a:xfrm>
        </p:spPr>
        <p:txBody>
          <a:bodyPr/>
          <a:lstStyle/>
          <a:p>
            <a:pPr algn="ctr"/>
            <a:r>
              <a:rPr lang="id-ID" sz="3600" dirty="0"/>
              <a:t>PENGUJIAN</a:t>
            </a:r>
          </a:p>
        </p:txBody>
      </p:sp>
    </p:spTree>
    <p:extLst>
      <p:ext uri="{BB962C8B-B14F-4D97-AF65-F5344CB8AC3E}">
        <p14:creationId xmlns:p14="http://schemas.microsoft.com/office/powerpoint/2010/main" val="4038099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8F6E3-700D-4B1F-AA06-6D7FE0FD36F2}"/>
              </a:ext>
            </a:extLst>
          </p:cNvPr>
          <p:cNvSpPr>
            <a:spLocks noGrp="1"/>
          </p:cNvSpPr>
          <p:nvPr>
            <p:ph type="title"/>
          </p:nvPr>
        </p:nvSpPr>
        <p:spPr/>
        <p:txBody>
          <a:bodyPr/>
          <a:lstStyle/>
          <a:p>
            <a:r>
              <a:rPr lang="id-ID" dirty="0"/>
              <a:t>Pengujian</a:t>
            </a:r>
          </a:p>
        </p:txBody>
      </p:sp>
      <p:sp>
        <p:nvSpPr>
          <p:cNvPr id="4" name="Rectangle: Rounded Corners 3">
            <a:extLst>
              <a:ext uri="{FF2B5EF4-FFF2-40B4-BE49-F238E27FC236}">
                <a16:creationId xmlns:a16="http://schemas.microsoft.com/office/drawing/2014/main" id="{8232F660-70F7-47D4-88E0-D02464C5F3E7}"/>
              </a:ext>
            </a:extLst>
          </p:cNvPr>
          <p:cNvSpPr/>
          <p:nvPr/>
        </p:nvSpPr>
        <p:spPr>
          <a:xfrm>
            <a:off x="2137719" y="2409567"/>
            <a:ext cx="7982465" cy="30150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6600" dirty="0"/>
              <a:t>VIDEO</a:t>
            </a:r>
          </a:p>
        </p:txBody>
      </p:sp>
    </p:spTree>
    <p:extLst>
      <p:ext uri="{BB962C8B-B14F-4D97-AF65-F5344CB8AC3E}">
        <p14:creationId xmlns:p14="http://schemas.microsoft.com/office/powerpoint/2010/main" val="1939480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2F632-837E-4980-A522-5C2667113688}"/>
              </a:ext>
            </a:extLst>
          </p:cNvPr>
          <p:cNvSpPr>
            <a:spLocks noGrp="1"/>
          </p:cNvSpPr>
          <p:nvPr>
            <p:ph type="title"/>
          </p:nvPr>
        </p:nvSpPr>
        <p:spPr/>
        <p:txBody>
          <a:bodyPr/>
          <a:lstStyle/>
          <a:p>
            <a:r>
              <a:rPr lang="id-ID" dirty="0"/>
              <a:t>Hasil Penelitian</a:t>
            </a:r>
          </a:p>
        </p:txBody>
      </p:sp>
      <p:graphicFrame>
        <p:nvGraphicFramePr>
          <p:cNvPr id="4" name="Table 3">
            <a:extLst>
              <a:ext uri="{FF2B5EF4-FFF2-40B4-BE49-F238E27FC236}">
                <a16:creationId xmlns:a16="http://schemas.microsoft.com/office/drawing/2014/main" id="{676C1741-2692-4775-893E-45DE6ADE40C6}"/>
              </a:ext>
            </a:extLst>
          </p:cNvPr>
          <p:cNvGraphicFramePr>
            <a:graphicFrameLocks noGrp="1"/>
          </p:cNvGraphicFramePr>
          <p:nvPr>
            <p:extLst>
              <p:ext uri="{D42A27DB-BD31-4B8C-83A1-F6EECF244321}">
                <p14:modId xmlns:p14="http://schemas.microsoft.com/office/powerpoint/2010/main" val="945404547"/>
              </p:ext>
            </p:extLst>
          </p:nvPr>
        </p:nvGraphicFramePr>
        <p:xfrm>
          <a:off x="1451580" y="1989438"/>
          <a:ext cx="9603273" cy="4065374"/>
        </p:xfrm>
        <a:graphic>
          <a:graphicData uri="http://schemas.openxmlformats.org/drawingml/2006/table">
            <a:tbl>
              <a:tblPr firstRow="1" firstCol="1" bandRow="1">
                <a:tableStyleId>{5C22544A-7EE6-4342-B048-85BDC9FD1C3A}</a:tableStyleId>
              </a:tblPr>
              <a:tblGrid>
                <a:gridCol w="2399910">
                  <a:extLst>
                    <a:ext uri="{9D8B030D-6E8A-4147-A177-3AD203B41FA5}">
                      <a16:colId xmlns:a16="http://schemas.microsoft.com/office/drawing/2014/main" val="2378679289"/>
                    </a:ext>
                  </a:extLst>
                </a:gridCol>
                <a:gridCol w="2401121">
                  <a:extLst>
                    <a:ext uri="{9D8B030D-6E8A-4147-A177-3AD203B41FA5}">
                      <a16:colId xmlns:a16="http://schemas.microsoft.com/office/drawing/2014/main" val="1175546472"/>
                    </a:ext>
                  </a:extLst>
                </a:gridCol>
                <a:gridCol w="2401121">
                  <a:extLst>
                    <a:ext uri="{9D8B030D-6E8A-4147-A177-3AD203B41FA5}">
                      <a16:colId xmlns:a16="http://schemas.microsoft.com/office/drawing/2014/main" val="3767942659"/>
                    </a:ext>
                  </a:extLst>
                </a:gridCol>
                <a:gridCol w="2401121">
                  <a:extLst>
                    <a:ext uri="{9D8B030D-6E8A-4147-A177-3AD203B41FA5}">
                      <a16:colId xmlns:a16="http://schemas.microsoft.com/office/drawing/2014/main" val="371127339"/>
                    </a:ext>
                  </a:extLst>
                </a:gridCol>
              </a:tblGrid>
              <a:tr h="677562">
                <a:tc gridSpan="4">
                  <a:txBody>
                    <a:bodyPr/>
                    <a:lstStyle/>
                    <a:p>
                      <a:pPr algn="ctr">
                        <a:lnSpc>
                          <a:spcPct val="150000"/>
                        </a:lnSpc>
                        <a:spcAft>
                          <a:spcPts val="0"/>
                        </a:spcAft>
                      </a:pPr>
                      <a:r>
                        <a:rPr lang="en-US" sz="1200" dirty="0" err="1">
                          <a:effectLst/>
                        </a:rPr>
                        <a:t>Perbandingan</a:t>
                      </a:r>
                      <a:r>
                        <a:rPr lang="en-US" sz="1200" dirty="0">
                          <a:effectLst/>
                        </a:rPr>
                        <a:t> </a:t>
                      </a:r>
                      <a:r>
                        <a:rPr lang="en-US" sz="1200" dirty="0" err="1">
                          <a:effectLst/>
                        </a:rPr>
                        <a:t>Akurasi</a:t>
                      </a:r>
                      <a:r>
                        <a:rPr lang="en-US" sz="1200" dirty="0">
                          <a:effectLst/>
                        </a:rPr>
                        <a:t> Antara Citra </a:t>
                      </a:r>
                      <a:r>
                        <a:rPr lang="en-US" sz="1200" dirty="0" err="1">
                          <a:effectLst/>
                        </a:rPr>
                        <a:t>Tomat</a:t>
                      </a:r>
                      <a:r>
                        <a:rPr lang="en-US" sz="1200" dirty="0">
                          <a:effectLst/>
                        </a:rPr>
                        <a:t> Yang </a:t>
                      </a:r>
                      <a:r>
                        <a:rPr lang="en-US" sz="1200" dirty="0" err="1">
                          <a:effectLst/>
                        </a:rPr>
                        <a:t>Diambil</a:t>
                      </a:r>
                      <a:r>
                        <a:rPr lang="en-US" sz="1200" dirty="0">
                          <a:effectLst/>
                        </a:rPr>
                        <a:t> </a:t>
                      </a:r>
                      <a:r>
                        <a:rPr lang="en-US" sz="1200" dirty="0" err="1">
                          <a:effectLst/>
                        </a:rPr>
                        <a:t>Dalam</a:t>
                      </a:r>
                      <a:r>
                        <a:rPr lang="en-US" sz="1200" dirty="0">
                          <a:effectLst/>
                        </a:rPr>
                        <a:t> </a:t>
                      </a:r>
                      <a:r>
                        <a:rPr lang="en-US" sz="1200" dirty="0" err="1">
                          <a:effectLst/>
                        </a:rPr>
                        <a:t>Posisi</a:t>
                      </a:r>
                      <a:r>
                        <a:rPr lang="en-US" sz="1200" dirty="0">
                          <a:effectLst/>
                        </a:rPr>
                        <a:t> </a:t>
                      </a:r>
                      <a:r>
                        <a:rPr lang="en-US" sz="1200" dirty="0" err="1">
                          <a:effectLst/>
                        </a:rPr>
                        <a:t>Tidak</a:t>
                      </a:r>
                      <a:r>
                        <a:rPr lang="en-US" sz="1200" dirty="0">
                          <a:effectLst/>
                        </a:rPr>
                        <a:t> </a:t>
                      </a:r>
                      <a:r>
                        <a:rPr lang="en-US" sz="1200" dirty="0" err="1">
                          <a:effectLst/>
                        </a:rPr>
                        <a:t>Bergerak</a:t>
                      </a:r>
                      <a:r>
                        <a:rPr lang="en-US" sz="1200" dirty="0">
                          <a:effectLst/>
                        </a:rPr>
                        <a:t> Dan </a:t>
                      </a:r>
                      <a:r>
                        <a:rPr lang="en-US" sz="1200" dirty="0" err="1">
                          <a:effectLst/>
                        </a:rPr>
                        <a:t>Bergerak</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872058555"/>
                  </a:ext>
                </a:extLst>
              </a:tr>
              <a:tr h="677562">
                <a:tc>
                  <a:txBody>
                    <a:bodyPr/>
                    <a:lstStyle/>
                    <a:p>
                      <a:pPr algn="ctr">
                        <a:lnSpc>
                          <a:spcPct val="150000"/>
                        </a:lnSpc>
                        <a:spcAft>
                          <a:spcPts val="0"/>
                        </a:spcAft>
                      </a:pPr>
                      <a:r>
                        <a:rPr lang="id-ID" sz="1200">
                          <a:effectLst/>
                        </a:rPr>
                        <a:t>Aspek Pembanding</a:t>
                      </a:r>
                      <a:endParaRPr lang="id-ID"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id-ID" sz="1200" dirty="0">
                          <a:effectLst/>
                        </a:rPr>
                        <a:t>Jumlah Data</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id-ID" sz="1200">
                          <a:effectLst/>
                        </a:rPr>
                        <a:t>Data Berhasil</a:t>
                      </a:r>
                      <a:endParaRPr lang="id-ID"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id-ID" sz="1200">
                          <a:effectLst/>
                        </a:rPr>
                        <a:t>Tingkat Akurasi</a:t>
                      </a:r>
                      <a:endParaRPr lang="id-ID"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66626629"/>
                  </a:ext>
                </a:extLst>
              </a:tr>
              <a:tr h="1355125">
                <a:tc>
                  <a:txBody>
                    <a:bodyPr/>
                    <a:lstStyle/>
                    <a:p>
                      <a:pPr algn="ctr">
                        <a:lnSpc>
                          <a:spcPct val="150000"/>
                        </a:lnSpc>
                        <a:spcAft>
                          <a:spcPts val="0"/>
                        </a:spcAft>
                      </a:pPr>
                      <a:r>
                        <a:rPr lang="id-ID" sz="1200" dirty="0">
                          <a:effectLst/>
                        </a:rPr>
                        <a:t>Citra yang diambil dalam keadaan diam</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id-ID" sz="1200" dirty="0">
                          <a:effectLst/>
                        </a:rPr>
                        <a:t>80</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id-ID" sz="1200" dirty="0">
                          <a:effectLst/>
                        </a:rPr>
                        <a:t>67</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id-ID" sz="1200">
                          <a:effectLst/>
                        </a:rPr>
                        <a:t>83,75%</a:t>
                      </a:r>
                      <a:endParaRPr lang="id-ID"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52641110"/>
                  </a:ext>
                </a:extLst>
              </a:tr>
              <a:tr h="1355125">
                <a:tc>
                  <a:txBody>
                    <a:bodyPr/>
                    <a:lstStyle/>
                    <a:p>
                      <a:pPr algn="ctr">
                        <a:lnSpc>
                          <a:spcPct val="150000"/>
                        </a:lnSpc>
                        <a:spcAft>
                          <a:spcPts val="0"/>
                        </a:spcAft>
                      </a:pPr>
                      <a:r>
                        <a:rPr lang="id-ID" sz="1200" dirty="0">
                          <a:effectLst/>
                        </a:rPr>
                        <a:t>Citra yang diambil dalam keadaan bergerak pada belt conveyor</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id-ID" sz="1200">
                          <a:effectLst/>
                        </a:rPr>
                        <a:t>48</a:t>
                      </a:r>
                      <a:endParaRPr lang="id-ID"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id-ID" sz="1200" dirty="0">
                          <a:effectLst/>
                        </a:rPr>
                        <a:t>40</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50000"/>
                        </a:lnSpc>
                        <a:spcAft>
                          <a:spcPts val="0"/>
                        </a:spcAft>
                      </a:pPr>
                      <a:r>
                        <a:rPr lang="id-ID" sz="1200" dirty="0">
                          <a:effectLst/>
                        </a:rPr>
                        <a:t>83,33%</a:t>
                      </a:r>
                      <a:endParaRPr lang="id-ID"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56777061"/>
                  </a:ext>
                </a:extLst>
              </a:tr>
            </a:tbl>
          </a:graphicData>
        </a:graphic>
      </p:graphicFrame>
    </p:spTree>
    <p:extLst>
      <p:ext uri="{BB962C8B-B14F-4D97-AF65-F5344CB8AC3E}">
        <p14:creationId xmlns:p14="http://schemas.microsoft.com/office/powerpoint/2010/main" val="2864384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A947CBBD-25F7-4FA8-8CD3-AB28A0E4065A}"/>
              </a:ext>
            </a:extLst>
          </p:cNvPr>
          <p:cNvGraphicFramePr>
            <a:graphicFrameLocks noGrp="1"/>
          </p:cNvGraphicFramePr>
          <p:nvPr>
            <p:extLst>
              <p:ext uri="{D42A27DB-BD31-4B8C-83A1-F6EECF244321}">
                <p14:modId xmlns:p14="http://schemas.microsoft.com/office/powerpoint/2010/main" val="3693130938"/>
              </p:ext>
            </p:extLst>
          </p:nvPr>
        </p:nvGraphicFramePr>
        <p:xfrm>
          <a:off x="1451579" y="1952367"/>
          <a:ext cx="9603274" cy="4164226"/>
        </p:xfrm>
        <a:graphic>
          <a:graphicData uri="http://schemas.openxmlformats.org/drawingml/2006/table">
            <a:tbl>
              <a:tblPr firstRow="1" firstCol="1" bandRow="1">
                <a:tableStyleId>{5C22544A-7EE6-4342-B048-85BDC9FD1C3A}</a:tableStyleId>
              </a:tblPr>
              <a:tblGrid>
                <a:gridCol w="2399911">
                  <a:extLst>
                    <a:ext uri="{9D8B030D-6E8A-4147-A177-3AD203B41FA5}">
                      <a16:colId xmlns:a16="http://schemas.microsoft.com/office/drawing/2014/main" val="1943979541"/>
                    </a:ext>
                  </a:extLst>
                </a:gridCol>
                <a:gridCol w="2401121">
                  <a:extLst>
                    <a:ext uri="{9D8B030D-6E8A-4147-A177-3AD203B41FA5}">
                      <a16:colId xmlns:a16="http://schemas.microsoft.com/office/drawing/2014/main" val="1571239398"/>
                    </a:ext>
                  </a:extLst>
                </a:gridCol>
                <a:gridCol w="2401121">
                  <a:extLst>
                    <a:ext uri="{9D8B030D-6E8A-4147-A177-3AD203B41FA5}">
                      <a16:colId xmlns:a16="http://schemas.microsoft.com/office/drawing/2014/main" val="148234832"/>
                    </a:ext>
                  </a:extLst>
                </a:gridCol>
                <a:gridCol w="2401121">
                  <a:extLst>
                    <a:ext uri="{9D8B030D-6E8A-4147-A177-3AD203B41FA5}">
                      <a16:colId xmlns:a16="http://schemas.microsoft.com/office/drawing/2014/main" val="2499068054"/>
                    </a:ext>
                  </a:extLst>
                </a:gridCol>
              </a:tblGrid>
              <a:tr h="299581">
                <a:tc gridSpan="4">
                  <a:txBody>
                    <a:bodyPr/>
                    <a:lstStyle/>
                    <a:p>
                      <a:pPr algn="ctr">
                        <a:lnSpc>
                          <a:spcPct val="150000"/>
                        </a:lnSpc>
                        <a:spcAft>
                          <a:spcPts val="0"/>
                        </a:spcAft>
                      </a:pPr>
                      <a:r>
                        <a:rPr lang="en-US" sz="1200">
                          <a:effectLst/>
                        </a:rPr>
                        <a:t>Perbandingan akurasi sistem dengan menggunakan kamera 12MP dan 5 MP</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055618401"/>
                  </a:ext>
                </a:extLst>
              </a:tr>
              <a:tr h="372639">
                <a:tc>
                  <a:txBody>
                    <a:bodyPr/>
                    <a:lstStyle/>
                    <a:p>
                      <a:pPr algn="ctr">
                        <a:lnSpc>
                          <a:spcPct val="150000"/>
                        </a:lnSpc>
                        <a:spcAft>
                          <a:spcPts val="0"/>
                        </a:spcAft>
                      </a:pPr>
                      <a:r>
                        <a:rPr lang="id-ID" sz="1200">
                          <a:effectLst/>
                        </a:rPr>
                        <a:t>Aspek Pembanding</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tc>
                <a:tc>
                  <a:txBody>
                    <a:bodyPr/>
                    <a:lstStyle/>
                    <a:p>
                      <a:pPr algn="ctr">
                        <a:lnSpc>
                          <a:spcPct val="150000"/>
                        </a:lnSpc>
                        <a:spcAft>
                          <a:spcPts val="0"/>
                        </a:spcAft>
                      </a:pPr>
                      <a:r>
                        <a:rPr lang="id-ID" sz="1200" dirty="0">
                          <a:effectLst/>
                        </a:rPr>
                        <a:t>Jumlah Data</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tc>
                <a:tc>
                  <a:txBody>
                    <a:bodyPr/>
                    <a:lstStyle/>
                    <a:p>
                      <a:pPr algn="ctr">
                        <a:lnSpc>
                          <a:spcPct val="150000"/>
                        </a:lnSpc>
                        <a:spcAft>
                          <a:spcPts val="0"/>
                        </a:spcAft>
                      </a:pPr>
                      <a:r>
                        <a:rPr lang="id-ID" sz="1200">
                          <a:effectLst/>
                        </a:rPr>
                        <a:t>Data Berhasil</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tc>
                <a:tc>
                  <a:txBody>
                    <a:bodyPr/>
                    <a:lstStyle/>
                    <a:p>
                      <a:pPr algn="ctr">
                        <a:lnSpc>
                          <a:spcPct val="150000"/>
                        </a:lnSpc>
                        <a:spcAft>
                          <a:spcPts val="0"/>
                        </a:spcAft>
                      </a:pPr>
                      <a:r>
                        <a:rPr lang="id-ID" sz="1200">
                          <a:effectLst/>
                        </a:rPr>
                        <a:t>Tingkat Akurasi</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tc>
                <a:extLst>
                  <a:ext uri="{0D108BD9-81ED-4DB2-BD59-A6C34878D82A}">
                    <a16:rowId xmlns:a16="http://schemas.microsoft.com/office/drawing/2014/main" val="4116187228"/>
                  </a:ext>
                </a:extLst>
              </a:tr>
              <a:tr h="782202">
                <a:tc>
                  <a:txBody>
                    <a:bodyPr/>
                    <a:lstStyle/>
                    <a:p>
                      <a:pPr algn="ctr">
                        <a:lnSpc>
                          <a:spcPct val="150000"/>
                        </a:lnSpc>
                        <a:spcAft>
                          <a:spcPts val="0"/>
                        </a:spcAft>
                      </a:pPr>
                      <a:r>
                        <a:rPr lang="id-ID" sz="1200">
                          <a:effectLst/>
                        </a:rPr>
                        <a:t>Citra dalam keadaan diam dengan kamera 12MP</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dirty="0">
                          <a:effectLst/>
                        </a:rPr>
                        <a:t>40</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a:effectLst/>
                        </a:rPr>
                        <a:t>38</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a:effectLst/>
                        </a:rPr>
                        <a:t>95,00%</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extLst>
                  <a:ext uri="{0D108BD9-81ED-4DB2-BD59-A6C34878D82A}">
                    <a16:rowId xmlns:a16="http://schemas.microsoft.com/office/drawing/2014/main" val="2598093485"/>
                  </a:ext>
                </a:extLst>
              </a:tr>
              <a:tr h="782202">
                <a:tc>
                  <a:txBody>
                    <a:bodyPr/>
                    <a:lstStyle/>
                    <a:p>
                      <a:pPr algn="ctr">
                        <a:lnSpc>
                          <a:spcPct val="150000"/>
                        </a:lnSpc>
                        <a:spcAft>
                          <a:spcPts val="0"/>
                        </a:spcAft>
                      </a:pPr>
                      <a:r>
                        <a:rPr lang="id-ID" sz="1200">
                          <a:effectLst/>
                        </a:rPr>
                        <a:t>Citra dalam keadaan diam dengan kamera 5MP</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dirty="0">
                          <a:effectLst/>
                        </a:rPr>
                        <a:t>40</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a:effectLst/>
                        </a:rPr>
                        <a:t>29</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a:effectLst/>
                        </a:rPr>
                        <a:t>72,50%</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extLst>
                  <a:ext uri="{0D108BD9-81ED-4DB2-BD59-A6C34878D82A}">
                    <a16:rowId xmlns:a16="http://schemas.microsoft.com/office/drawing/2014/main" val="3374002500"/>
                  </a:ext>
                </a:extLst>
              </a:tr>
              <a:tr h="963801">
                <a:tc>
                  <a:txBody>
                    <a:bodyPr/>
                    <a:lstStyle/>
                    <a:p>
                      <a:pPr algn="ctr">
                        <a:lnSpc>
                          <a:spcPct val="150000"/>
                        </a:lnSpc>
                        <a:spcAft>
                          <a:spcPts val="0"/>
                        </a:spcAft>
                      </a:pPr>
                      <a:r>
                        <a:rPr lang="id-ID" sz="1200">
                          <a:effectLst/>
                        </a:rPr>
                        <a:t>Citra dalam keadaan bergerak pada belt conveyor 12MP</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a:effectLst/>
                        </a:rPr>
                        <a:t>24</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dirty="0">
                          <a:effectLst/>
                        </a:rPr>
                        <a:t>23</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a:effectLst/>
                        </a:rPr>
                        <a:t>95,83%</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extLst>
                  <a:ext uri="{0D108BD9-81ED-4DB2-BD59-A6C34878D82A}">
                    <a16:rowId xmlns:a16="http://schemas.microsoft.com/office/drawing/2014/main" val="2709569412"/>
                  </a:ext>
                </a:extLst>
              </a:tr>
              <a:tr h="963801">
                <a:tc>
                  <a:txBody>
                    <a:bodyPr/>
                    <a:lstStyle/>
                    <a:p>
                      <a:pPr algn="ctr">
                        <a:lnSpc>
                          <a:spcPct val="150000"/>
                        </a:lnSpc>
                        <a:spcAft>
                          <a:spcPts val="0"/>
                        </a:spcAft>
                      </a:pPr>
                      <a:r>
                        <a:rPr lang="id-ID" sz="1200">
                          <a:effectLst/>
                        </a:rPr>
                        <a:t>Citra dalam keadaan bergerak pada belt conveyor 5MP</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a:effectLst/>
                        </a:rPr>
                        <a:t>24</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dirty="0">
                          <a:effectLst/>
                        </a:rPr>
                        <a:t>17</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tc>
                  <a:txBody>
                    <a:bodyPr/>
                    <a:lstStyle/>
                    <a:p>
                      <a:pPr algn="ctr">
                        <a:lnSpc>
                          <a:spcPct val="150000"/>
                        </a:lnSpc>
                        <a:spcAft>
                          <a:spcPts val="0"/>
                        </a:spcAft>
                      </a:pPr>
                      <a:r>
                        <a:rPr lang="id-ID" sz="1200" dirty="0">
                          <a:effectLst/>
                        </a:rPr>
                        <a:t>70,83%</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1251" marR="61251" marT="0" marB="0" anchor="ctr"/>
                </a:tc>
                <a:extLst>
                  <a:ext uri="{0D108BD9-81ED-4DB2-BD59-A6C34878D82A}">
                    <a16:rowId xmlns:a16="http://schemas.microsoft.com/office/drawing/2014/main" val="760334823"/>
                  </a:ext>
                </a:extLst>
              </a:tr>
            </a:tbl>
          </a:graphicData>
        </a:graphic>
      </p:graphicFrame>
      <p:sp>
        <p:nvSpPr>
          <p:cNvPr id="5" name="Title 1">
            <a:extLst>
              <a:ext uri="{FF2B5EF4-FFF2-40B4-BE49-F238E27FC236}">
                <a16:creationId xmlns:a16="http://schemas.microsoft.com/office/drawing/2014/main" id="{C0F2C470-67EC-4418-BC00-32ED1D45393A}"/>
              </a:ext>
            </a:extLst>
          </p:cNvPr>
          <p:cNvSpPr>
            <a:spLocks noGrp="1"/>
          </p:cNvSpPr>
          <p:nvPr>
            <p:ph type="title"/>
          </p:nvPr>
        </p:nvSpPr>
        <p:spPr>
          <a:xfrm>
            <a:off x="1451579" y="804519"/>
            <a:ext cx="9603275" cy="1049235"/>
          </a:xfrm>
        </p:spPr>
        <p:txBody>
          <a:bodyPr/>
          <a:lstStyle/>
          <a:p>
            <a:r>
              <a:rPr lang="id-ID" dirty="0"/>
              <a:t>Hasil Penelitian</a:t>
            </a:r>
          </a:p>
        </p:txBody>
      </p:sp>
    </p:spTree>
    <p:extLst>
      <p:ext uri="{BB962C8B-B14F-4D97-AF65-F5344CB8AC3E}">
        <p14:creationId xmlns:p14="http://schemas.microsoft.com/office/powerpoint/2010/main" val="664115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926146E-6742-4900-986E-A043D2AB5551}"/>
              </a:ext>
            </a:extLst>
          </p:cNvPr>
          <p:cNvGraphicFramePr>
            <a:graphicFrameLocks noGrp="1"/>
          </p:cNvGraphicFramePr>
          <p:nvPr>
            <p:ph idx="1"/>
            <p:extLst>
              <p:ext uri="{D42A27DB-BD31-4B8C-83A1-F6EECF244321}">
                <p14:modId xmlns:p14="http://schemas.microsoft.com/office/powerpoint/2010/main" val="3893781730"/>
              </p:ext>
            </p:extLst>
          </p:nvPr>
        </p:nvGraphicFramePr>
        <p:xfrm>
          <a:off x="1451578" y="1910757"/>
          <a:ext cx="9603275" cy="5074920"/>
        </p:xfrm>
        <a:graphic>
          <a:graphicData uri="http://schemas.openxmlformats.org/drawingml/2006/table">
            <a:tbl>
              <a:tblPr firstRow="1" firstCol="1" bandRow="1">
                <a:tableStyleId>{5C22544A-7EE6-4342-B048-85BDC9FD1C3A}</a:tableStyleId>
              </a:tblPr>
              <a:tblGrid>
                <a:gridCol w="2399909">
                  <a:extLst>
                    <a:ext uri="{9D8B030D-6E8A-4147-A177-3AD203B41FA5}">
                      <a16:colId xmlns:a16="http://schemas.microsoft.com/office/drawing/2014/main" val="3084770736"/>
                    </a:ext>
                  </a:extLst>
                </a:gridCol>
                <a:gridCol w="2401122">
                  <a:extLst>
                    <a:ext uri="{9D8B030D-6E8A-4147-A177-3AD203B41FA5}">
                      <a16:colId xmlns:a16="http://schemas.microsoft.com/office/drawing/2014/main" val="381782437"/>
                    </a:ext>
                  </a:extLst>
                </a:gridCol>
                <a:gridCol w="2401122">
                  <a:extLst>
                    <a:ext uri="{9D8B030D-6E8A-4147-A177-3AD203B41FA5}">
                      <a16:colId xmlns:a16="http://schemas.microsoft.com/office/drawing/2014/main" val="2317905516"/>
                    </a:ext>
                  </a:extLst>
                </a:gridCol>
                <a:gridCol w="2401122">
                  <a:extLst>
                    <a:ext uri="{9D8B030D-6E8A-4147-A177-3AD203B41FA5}">
                      <a16:colId xmlns:a16="http://schemas.microsoft.com/office/drawing/2014/main" val="3334015037"/>
                    </a:ext>
                  </a:extLst>
                </a:gridCol>
              </a:tblGrid>
              <a:tr h="208377">
                <a:tc gridSpan="4">
                  <a:txBody>
                    <a:bodyPr/>
                    <a:lstStyle/>
                    <a:p>
                      <a:pPr algn="ctr">
                        <a:lnSpc>
                          <a:spcPct val="150000"/>
                        </a:lnSpc>
                        <a:spcAft>
                          <a:spcPts val="0"/>
                        </a:spcAft>
                      </a:pPr>
                      <a:r>
                        <a:rPr lang="en-US" sz="1000" dirty="0" err="1">
                          <a:effectLst/>
                        </a:rPr>
                        <a:t>Perbandingan</a:t>
                      </a:r>
                      <a:r>
                        <a:rPr lang="en-US" sz="1000" dirty="0">
                          <a:effectLst/>
                        </a:rPr>
                        <a:t> </a:t>
                      </a:r>
                      <a:r>
                        <a:rPr lang="en-US" sz="1000" dirty="0" err="1">
                          <a:effectLst/>
                        </a:rPr>
                        <a:t>Akurasi</a:t>
                      </a:r>
                      <a:r>
                        <a:rPr lang="en-US" sz="1000" dirty="0">
                          <a:effectLst/>
                        </a:rPr>
                        <a:t> </a:t>
                      </a:r>
                      <a:r>
                        <a:rPr lang="en-US" sz="1000" dirty="0" err="1">
                          <a:effectLst/>
                        </a:rPr>
                        <a:t>Sistem</a:t>
                      </a:r>
                      <a:r>
                        <a:rPr lang="en-US" sz="1000" dirty="0">
                          <a:effectLst/>
                        </a:rPr>
                        <a:t> </a:t>
                      </a:r>
                      <a:r>
                        <a:rPr lang="en-US" sz="1000" dirty="0" err="1">
                          <a:effectLst/>
                        </a:rPr>
                        <a:t>Dalam</a:t>
                      </a:r>
                      <a:r>
                        <a:rPr lang="en-US" sz="1000" dirty="0">
                          <a:effectLst/>
                        </a:rPr>
                        <a:t> </a:t>
                      </a:r>
                      <a:r>
                        <a:rPr lang="en-US" sz="1000" dirty="0" err="1">
                          <a:effectLst/>
                        </a:rPr>
                        <a:t>Menentukkan</a:t>
                      </a:r>
                      <a:r>
                        <a:rPr lang="en-US" sz="1000" dirty="0">
                          <a:effectLst/>
                        </a:rPr>
                        <a:t> </a:t>
                      </a:r>
                      <a:r>
                        <a:rPr lang="en-US" sz="1000" dirty="0" err="1">
                          <a:effectLst/>
                        </a:rPr>
                        <a:t>Keberhasilan</a:t>
                      </a:r>
                      <a:r>
                        <a:rPr lang="en-US" sz="1000" dirty="0">
                          <a:effectLst/>
                        </a:rPr>
                        <a:t> </a:t>
                      </a:r>
                      <a:r>
                        <a:rPr lang="en-US" sz="1000" dirty="0" err="1">
                          <a:effectLst/>
                        </a:rPr>
                        <a:t>Pengenalan</a:t>
                      </a:r>
                      <a:r>
                        <a:rPr lang="en-US" sz="1000" dirty="0">
                          <a:effectLst/>
                        </a:rPr>
                        <a:t> </a:t>
                      </a:r>
                      <a:r>
                        <a:rPr lang="en-US" sz="1000" dirty="0" err="1">
                          <a:effectLst/>
                        </a:rPr>
                        <a:t>Tomat</a:t>
                      </a:r>
                      <a:r>
                        <a:rPr lang="en-US" sz="1000" dirty="0">
                          <a:effectLst/>
                        </a:rPr>
                        <a:t> </a:t>
                      </a:r>
                      <a:r>
                        <a:rPr lang="en-US" sz="1000" dirty="0" err="1">
                          <a:effectLst/>
                        </a:rPr>
                        <a:t>Dalam</a:t>
                      </a:r>
                      <a:r>
                        <a:rPr lang="en-US" sz="1000" dirty="0">
                          <a:effectLst/>
                        </a:rPr>
                        <a:t> </a:t>
                      </a:r>
                      <a:r>
                        <a:rPr lang="en-US" sz="1000" dirty="0" err="1">
                          <a:effectLst/>
                        </a:rPr>
                        <a:t>Kelas</a:t>
                      </a:r>
                      <a:r>
                        <a:rPr lang="en-US" sz="1000" dirty="0">
                          <a:effectLst/>
                        </a:rPr>
                        <a:t> </a:t>
                      </a:r>
                      <a:r>
                        <a:rPr lang="en-US" sz="1000" dirty="0" err="1">
                          <a:effectLst/>
                        </a:rPr>
                        <a:t>Matang</a:t>
                      </a:r>
                      <a:r>
                        <a:rPr lang="en-US" sz="1000" dirty="0">
                          <a:effectLst/>
                        </a:rPr>
                        <a:t> Dan </a:t>
                      </a:r>
                      <a:r>
                        <a:rPr lang="en-US" sz="1000" dirty="0" err="1">
                          <a:effectLst/>
                        </a:rPr>
                        <a:t>Kelas</a:t>
                      </a:r>
                      <a:r>
                        <a:rPr lang="en-US" sz="1000" dirty="0">
                          <a:effectLst/>
                        </a:rPr>
                        <a:t> </a:t>
                      </a:r>
                      <a:r>
                        <a:rPr lang="en-US" sz="1000" dirty="0" err="1">
                          <a:effectLst/>
                        </a:rPr>
                        <a:t>Belum</a:t>
                      </a:r>
                      <a:r>
                        <a:rPr lang="en-US" sz="1000" dirty="0">
                          <a:effectLst/>
                        </a:rPr>
                        <a:t> </a:t>
                      </a:r>
                      <a:r>
                        <a:rPr lang="en-US" sz="1000" dirty="0" err="1">
                          <a:effectLst/>
                        </a:rPr>
                        <a:t>Matang</a:t>
                      </a:r>
                      <a:endParaRPr lang="id-ID"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563884389"/>
                  </a:ext>
                </a:extLst>
              </a:tr>
              <a:tr h="250052">
                <a:tc>
                  <a:txBody>
                    <a:bodyPr/>
                    <a:lstStyle/>
                    <a:p>
                      <a:pPr algn="ctr">
                        <a:lnSpc>
                          <a:spcPct val="150000"/>
                        </a:lnSpc>
                        <a:spcAft>
                          <a:spcPts val="0"/>
                        </a:spcAft>
                      </a:pPr>
                      <a:r>
                        <a:rPr lang="id-ID" sz="1000">
                          <a:effectLst/>
                        </a:rPr>
                        <a:t>Aspek Pembanding</a:t>
                      </a:r>
                      <a:endParaRPr lang="id-ID" sz="10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tc>
                <a:tc>
                  <a:txBody>
                    <a:bodyPr/>
                    <a:lstStyle/>
                    <a:p>
                      <a:pPr algn="ctr">
                        <a:lnSpc>
                          <a:spcPct val="150000"/>
                        </a:lnSpc>
                        <a:spcAft>
                          <a:spcPts val="0"/>
                        </a:spcAft>
                      </a:pPr>
                      <a:r>
                        <a:rPr lang="id-ID" sz="1200" dirty="0">
                          <a:effectLst/>
                        </a:rPr>
                        <a:t>Jumlah Data</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tc>
                <a:tc>
                  <a:txBody>
                    <a:bodyPr/>
                    <a:lstStyle/>
                    <a:p>
                      <a:pPr algn="ctr">
                        <a:lnSpc>
                          <a:spcPct val="150000"/>
                        </a:lnSpc>
                        <a:spcAft>
                          <a:spcPts val="0"/>
                        </a:spcAft>
                      </a:pPr>
                      <a:r>
                        <a:rPr lang="id-ID" sz="1200">
                          <a:effectLst/>
                        </a:rPr>
                        <a:t>Data Berhasil</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tc>
                <a:tc>
                  <a:txBody>
                    <a:bodyPr/>
                    <a:lstStyle/>
                    <a:p>
                      <a:pPr algn="ctr">
                        <a:lnSpc>
                          <a:spcPct val="150000"/>
                        </a:lnSpc>
                        <a:spcAft>
                          <a:spcPts val="0"/>
                        </a:spcAft>
                      </a:pPr>
                      <a:r>
                        <a:rPr lang="id-ID" sz="1200">
                          <a:effectLst/>
                        </a:rPr>
                        <a:t>Tingkat Akurasi</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tc>
                <a:extLst>
                  <a:ext uri="{0D108BD9-81ED-4DB2-BD59-A6C34878D82A}">
                    <a16:rowId xmlns:a16="http://schemas.microsoft.com/office/drawing/2014/main" val="476037363"/>
                  </a:ext>
                </a:extLst>
              </a:tr>
              <a:tr h="625131">
                <a:tc>
                  <a:txBody>
                    <a:bodyPr/>
                    <a:lstStyle/>
                    <a:p>
                      <a:pPr algn="ctr">
                        <a:lnSpc>
                          <a:spcPct val="150000"/>
                        </a:lnSpc>
                        <a:spcAft>
                          <a:spcPts val="0"/>
                        </a:spcAft>
                      </a:pPr>
                      <a:r>
                        <a:rPr lang="id-ID" sz="1000">
                          <a:effectLst/>
                        </a:rPr>
                        <a:t>Citra Tomat dalam keadaan diam dengan kamera 12MP Berkategori Matang</a:t>
                      </a:r>
                      <a:endParaRPr lang="id-ID" sz="10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dirty="0">
                          <a:effectLst/>
                        </a:rPr>
                        <a:t>26</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a:effectLst/>
                        </a:rPr>
                        <a:t>26</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a:effectLst/>
                        </a:rPr>
                        <a:t>100,00%</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extLst>
                  <a:ext uri="{0D108BD9-81ED-4DB2-BD59-A6C34878D82A}">
                    <a16:rowId xmlns:a16="http://schemas.microsoft.com/office/drawing/2014/main" val="1275948034"/>
                  </a:ext>
                </a:extLst>
              </a:tr>
              <a:tr h="625131">
                <a:tc>
                  <a:txBody>
                    <a:bodyPr/>
                    <a:lstStyle/>
                    <a:p>
                      <a:pPr algn="ctr">
                        <a:lnSpc>
                          <a:spcPct val="150000"/>
                        </a:lnSpc>
                        <a:spcAft>
                          <a:spcPts val="0"/>
                        </a:spcAft>
                      </a:pPr>
                      <a:r>
                        <a:rPr lang="id-ID" sz="1000" dirty="0">
                          <a:effectLst/>
                        </a:rPr>
                        <a:t>Citra Tomat dalam keadaan diam dengan kamera 12MP Berkategori Belum Matang</a:t>
                      </a:r>
                      <a:endParaRPr lang="id-ID"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dirty="0">
                          <a:effectLst/>
                        </a:rPr>
                        <a:t>14</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a:effectLst/>
                        </a:rPr>
                        <a:t>12</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07000"/>
                        </a:lnSpc>
                        <a:spcAft>
                          <a:spcPts val="0"/>
                        </a:spcAft>
                      </a:pPr>
                      <a:r>
                        <a:rPr lang="en-US" sz="1200">
                          <a:effectLst/>
                        </a:rPr>
                        <a:t>85,71%</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extLst>
                  <a:ext uri="{0D108BD9-81ED-4DB2-BD59-A6C34878D82A}">
                    <a16:rowId xmlns:a16="http://schemas.microsoft.com/office/drawing/2014/main" val="1976970589"/>
                  </a:ext>
                </a:extLst>
              </a:tr>
              <a:tr h="416754">
                <a:tc>
                  <a:txBody>
                    <a:bodyPr/>
                    <a:lstStyle/>
                    <a:p>
                      <a:pPr algn="ctr">
                        <a:lnSpc>
                          <a:spcPct val="150000"/>
                        </a:lnSpc>
                        <a:spcAft>
                          <a:spcPts val="0"/>
                        </a:spcAft>
                      </a:pPr>
                      <a:r>
                        <a:rPr lang="id-ID" sz="1000" dirty="0">
                          <a:effectLst/>
                        </a:rPr>
                        <a:t>Citra Tomat diam dengan kamera 5MP Berkategori Matang</a:t>
                      </a:r>
                      <a:endParaRPr lang="id-ID"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dirty="0">
                          <a:effectLst/>
                        </a:rPr>
                        <a:t>26</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a:effectLst/>
                        </a:rPr>
                        <a:t>20</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07000"/>
                        </a:lnSpc>
                        <a:spcAft>
                          <a:spcPts val="0"/>
                        </a:spcAft>
                      </a:pPr>
                      <a:r>
                        <a:rPr lang="en-US" sz="1200">
                          <a:effectLst/>
                        </a:rPr>
                        <a:t>76,92%</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extLst>
                  <a:ext uri="{0D108BD9-81ED-4DB2-BD59-A6C34878D82A}">
                    <a16:rowId xmlns:a16="http://schemas.microsoft.com/office/drawing/2014/main" val="3891303916"/>
                  </a:ext>
                </a:extLst>
              </a:tr>
              <a:tr h="416754">
                <a:tc>
                  <a:txBody>
                    <a:bodyPr/>
                    <a:lstStyle/>
                    <a:p>
                      <a:pPr algn="ctr">
                        <a:lnSpc>
                          <a:spcPct val="150000"/>
                        </a:lnSpc>
                        <a:spcAft>
                          <a:spcPts val="0"/>
                        </a:spcAft>
                      </a:pPr>
                      <a:r>
                        <a:rPr lang="id-ID" sz="1000">
                          <a:effectLst/>
                        </a:rPr>
                        <a:t>Citra Tomat diam dengan kamera 5MP Berkategori Belum Matang</a:t>
                      </a:r>
                      <a:endParaRPr lang="id-ID" sz="10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dirty="0">
                          <a:effectLst/>
                        </a:rPr>
                        <a:t>14</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a:effectLst/>
                        </a:rPr>
                        <a:t>9</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a:effectLst/>
                        </a:rPr>
                        <a:t>64,29%</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extLst>
                  <a:ext uri="{0D108BD9-81ED-4DB2-BD59-A6C34878D82A}">
                    <a16:rowId xmlns:a16="http://schemas.microsoft.com/office/drawing/2014/main" val="3677699923"/>
                  </a:ext>
                </a:extLst>
              </a:tr>
              <a:tr h="416754">
                <a:tc>
                  <a:txBody>
                    <a:bodyPr/>
                    <a:lstStyle/>
                    <a:p>
                      <a:pPr algn="ctr">
                        <a:lnSpc>
                          <a:spcPct val="150000"/>
                        </a:lnSpc>
                        <a:spcAft>
                          <a:spcPts val="0"/>
                        </a:spcAft>
                      </a:pPr>
                      <a:r>
                        <a:rPr lang="id-ID" sz="1000">
                          <a:effectLst/>
                        </a:rPr>
                        <a:t>Citra Tomat bergerak pada belt conveyor 12MP Berkategori Matang</a:t>
                      </a:r>
                      <a:endParaRPr lang="id-ID" sz="10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a:effectLst/>
                        </a:rPr>
                        <a:t>12</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dirty="0">
                          <a:effectLst/>
                        </a:rPr>
                        <a:t>11</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07000"/>
                        </a:lnSpc>
                        <a:spcAft>
                          <a:spcPts val="0"/>
                        </a:spcAft>
                      </a:pPr>
                      <a:r>
                        <a:rPr lang="en-US" sz="1200" dirty="0">
                          <a:effectLst/>
                        </a:rPr>
                        <a:t>91,67%</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extLst>
                  <a:ext uri="{0D108BD9-81ED-4DB2-BD59-A6C34878D82A}">
                    <a16:rowId xmlns:a16="http://schemas.microsoft.com/office/drawing/2014/main" val="3795540843"/>
                  </a:ext>
                </a:extLst>
              </a:tr>
              <a:tr h="625131">
                <a:tc>
                  <a:txBody>
                    <a:bodyPr/>
                    <a:lstStyle/>
                    <a:p>
                      <a:pPr algn="ctr">
                        <a:lnSpc>
                          <a:spcPct val="150000"/>
                        </a:lnSpc>
                        <a:spcAft>
                          <a:spcPts val="0"/>
                        </a:spcAft>
                      </a:pPr>
                      <a:r>
                        <a:rPr lang="id-ID" sz="1000">
                          <a:effectLst/>
                        </a:rPr>
                        <a:t>Citra Tomat bergerak pada belt conveyor 12MP Berkategori Belum Matang</a:t>
                      </a:r>
                      <a:endParaRPr lang="id-ID" sz="10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dirty="0">
                          <a:effectLst/>
                        </a:rPr>
                        <a:t>12</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dirty="0">
                          <a:effectLst/>
                        </a:rPr>
                        <a:t>12</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a:effectLst/>
                        </a:rPr>
                        <a:t>100,00%</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extLst>
                  <a:ext uri="{0D108BD9-81ED-4DB2-BD59-A6C34878D82A}">
                    <a16:rowId xmlns:a16="http://schemas.microsoft.com/office/drawing/2014/main" val="3040798892"/>
                  </a:ext>
                </a:extLst>
              </a:tr>
              <a:tr h="416754">
                <a:tc>
                  <a:txBody>
                    <a:bodyPr/>
                    <a:lstStyle/>
                    <a:p>
                      <a:pPr algn="ctr">
                        <a:lnSpc>
                          <a:spcPct val="150000"/>
                        </a:lnSpc>
                        <a:spcAft>
                          <a:spcPts val="0"/>
                        </a:spcAft>
                      </a:pPr>
                      <a:r>
                        <a:rPr lang="id-ID" sz="1000">
                          <a:effectLst/>
                        </a:rPr>
                        <a:t>Citra Tomat bergerak pada belt conveyor 5MP Berkategori Matang</a:t>
                      </a:r>
                      <a:endParaRPr lang="id-ID" sz="10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a:effectLst/>
                        </a:rPr>
                        <a:t>12</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dirty="0">
                          <a:effectLst/>
                        </a:rPr>
                        <a:t>4</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07000"/>
                        </a:lnSpc>
                        <a:spcAft>
                          <a:spcPts val="0"/>
                        </a:spcAft>
                      </a:pPr>
                      <a:r>
                        <a:rPr lang="id-ID" sz="1200">
                          <a:effectLst/>
                        </a:rPr>
                        <a:t>50</a:t>
                      </a:r>
                      <a:r>
                        <a:rPr lang="en-US" sz="1200">
                          <a:effectLst/>
                        </a:rPr>
                        <a:t>,00%</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extLst>
                  <a:ext uri="{0D108BD9-81ED-4DB2-BD59-A6C34878D82A}">
                    <a16:rowId xmlns:a16="http://schemas.microsoft.com/office/drawing/2014/main" val="173946564"/>
                  </a:ext>
                </a:extLst>
              </a:tr>
              <a:tr h="625131">
                <a:tc>
                  <a:txBody>
                    <a:bodyPr/>
                    <a:lstStyle/>
                    <a:p>
                      <a:pPr algn="ctr">
                        <a:lnSpc>
                          <a:spcPct val="150000"/>
                        </a:lnSpc>
                        <a:spcAft>
                          <a:spcPts val="0"/>
                        </a:spcAft>
                      </a:pPr>
                      <a:r>
                        <a:rPr lang="id-ID" sz="1000" dirty="0">
                          <a:effectLst/>
                        </a:rPr>
                        <a:t>Citra Tomat bergerak pada belt conveyor 5MP Berkategori Belum Matang</a:t>
                      </a:r>
                      <a:endParaRPr lang="id-ID"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a:effectLst/>
                        </a:rPr>
                        <a:t>12</a:t>
                      </a:r>
                      <a:endParaRPr lang="id-ID" sz="120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50000"/>
                        </a:lnSpc>
                        <a:spcAft>
                          <a:spcPts val="0"/>
                        </a:spcAft>
                      </a:pPr>
                      <a:r>
                        <a:rPr lang="id-ID" sz="1200" dirty="0">
                          <a:effectLst/>
                        </a:rPr>
                        <a:t>12</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tc>
                  <a:txBody>
                    <a:bodyPr/>
                    <a:lstStyle/>
                    <a:p>
                      <a:pPr algn="ctr">
                        <a:lnSpc>
                          <a:spcPct val="107000"/>
                        </a:lnSpc>
                        <a:spcAft>
                          <a:spcPts val="0"/>
                        </a:spcAft>
                      </a:pPr>
                      <a:r>
                        <a:rPr lang="id-ID" sz="1200" dirty="0">
                          <a:effectLst/>
                        </a:rPr>
                        <a:t>91,67%</a:t>
                      </a:r>
                      <a:endParaRPr lang="id-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5374" marR="25374" marT="0" marB="0" anchor="ctr"/>
                </a:tc>
                <a:extLst>
                  <a:ext uri="{0D108BD9-81ED-4DB2-BD59-A6C34878D82A}">
                    <a16:rowId xmlns:a16="http://schemas.microsoft.com/office/drawing/2014/main" val="735847420"/>
                  </a:ext>
                </a:extLst>
              </a:tr>
            </a:tbl>
          </a:graphicData>
        </a:graphic>
      </p:graphicFrame>
      <p:sp>
        <p:nvSpPr>
          <p:cNvPr id="5" name="Title 1">
            <a:extLst>
              <a:ext uri="{FF2B5EF4-FFF2-40B4-BE49-F238E27FC236}">
                <a16:creationId xmlns:a16="http://schemas.microsoft.com/office/drawing/2014/main" id="{4390F995-4717-4C02-8B3E-E47F224395F8}"/>
              </a:ext>
            </a:extLst>
          </p:cNvPr>
          <p:cNvSpPr>
            <a:spLocks noGrp="1"/>
          </p:cNvSpPr>
          <p:nvPr>
            <p:ph type="title"/>
          </p:nvPr>
        </p:nvSpPr>
        <p:spPr>
          <a:xfrm>
            <a:off x="1451579" y="804519"/>
            <a:ext cx="9603275" cy="1049235"/>
          </a:xfrm>
        </p:spPr>
        <p:txBody>
          <a:bodyPr/>
          <a:lstStyle/>
          <a:p>
            <a:r>
              <a:rPr lang="id-ID" dirty="0"/>
              <a:t>Hasil Penelitian</a:t>
            </a:r>
          </a:p>
        </p:txBody>
      </p:sp>
    </p:spTree>
    <p:extLst>
      <p:ext uri="{BB962C8B-B14F-4D97-AF65-F5344CB8AC3E}">
        <p14:creationId xmlns:p14="http://schemas.microsoft.com/office/powerpoint/2010/main" val="3849055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4CE8B14-DEA3-4F23-BF41-88AC44C8ABB4}"/>
              </a:ext>
            </a:extLst>
          </p:cNvPr>
          <p:cNvGraphicFramePr>
            <a:graphicFrameLocks noGrp="1"/>
          </p:cNvGraphicFramePr>
          <p:nvPr>
            <p:extLst>
              <p:ext uri="{D42A27DB-BD31-4B8C-83A1-F6EECF244321}">
                <p14:modId xmlns:p14="http://schemas.microsoft.com/office/powerpoint/2010/main" val="981600046"/>
              </p:ext>
            </p:extLst>
          </p:nvPr>
        </p:nvGraphicFramePr>
        <p:xfrm>
          <a:off x="1451579" y="2104142"/>
          <a:ext cx="9603275" cy="3986642"/>
        </p:xfrm>
        <a:graphic>
          <a:graphicData uri="http://schemas.openxmlformats.org/drawingml/2006/table">
            <a:tbl>
              <a:tblPr firstRow="1" firstCol="1" bandRow="1">
                <a:tableStyleId>{5C22544A-7EE6-4342-B048-85BDC9FD1C3A}</a:tableStyleId>
              </a:tblPr>
              <a:tblGrid>
                <a:gridCol w="1837167">
                  <a:extLst>
                    <a:ext uri="{9D8B030D-6E8A-4147-A177-3AD203B41FA5}">
                      <a16:colId xmlns:a16="http://schemas.microsoft.com/office/drawing/2014/main" val="2006835265"/>
                    </a:ext>
                  </a:extLst>
                </a:gridCol>
                <a:gridCol w="1803803">
                  <a:extLst>
                    <a:ext uri="{9D8B030D-6E8A-4147-A177-3AD203B41FA5}">
                      <a16:colId xmlns:a16="http://schemas.microsoft.com/office/drawing/2014/main" val="473960826"/>
                    </a:ext>
                  </a:extLst>
                </a:gridCol>
                <a:gridCol w="1444399">
                  <a:extLst>
                    <a:ext uri="{9D8B030D-6E8A-4147-A177-3AD203B41FA5}">
                      <a16:colId xmlns:a16="http://schemas.microsoft.com/office/drawing/2014/main" val="1640378379"/>
                    </a:ext>
                  </a:extLst>
                </a:gridCol>
                <a:gridCol w="1191440">
                  <a:extLst>
                    <a:ext uri="{9D8B030D-6E8A-4147-A177-3AD203B41FA5}">
                      <a16:colId xmlns:a16="http://schemas.microsoft.com/office/drawing/2014/main" val="4286912971"/>
                    </a:ext>
                  </a:extLst>
                </a:gridCol>
                <a:gridCol w="1663233">
                  <a:extLst>
                    <a:ext uri="{9D8B030D-6E8A-4147-A177-3AD203B41FA5}">
                      <a16:colId xmlns:a16="http://schemas.microsoft.com/office/drawing/2014/main" val="3463562040"/>
                    </a:ext>
                  </a:extLst>
                </a:gridCol>
                <a:gridCol w="1663233">
                  <a:extLst>
                    <a:ext uri="{9D8B030D-6E8A-4147-A177-3AD203B41FA5}">
                      <a16:colId xmlns:a16="http://schemas.microsoft.com/office/drawing/2014/main" val="1819819234"/>
                    </a:ext>
                  </a:extLst>
                </a:gridCol>
              </a:tblGrid>
              <a:tr h="432360">
                <a:tc gridSpan="6">
                  <a:txBody>
                    <a:bodyPr/>
                    <a:lstStyle/>
                    <a:p>
                      <a:pPr algn="ctr">
                        <a:lnSpc>
                          <a:spcPct val="150000"/>
                        </a:lnSpc>
                        <a:spcAft>
                          <a:spcPts val="0"/>
                        </a:spcAft>
                      </a:pPr>
                      <a:r>
                        <a:rPr lang="en-US" sz="1200">
                          <a:effectLst/>
                        </a:rPr>
                        <a:t>Perbandingan akurasi sistem berdasarkan rata – rata waktu sistem untuk memproses dengan mengatur kecepatan conveyor</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640221102"/>
                  </a:ext>
                </a:extLst>
              </a:tr>
              <a:tr h="648540">
                <a:tc>
                  <a:txBody>
                    <a:bodyPr/>
                    <a:lstStyle/>
                    <a:p>
                      <a:pPr algn="ctr">
                        <a:lnSpc>
                          <a:spcPct val="150000"/>
                        </a:lnSpc>
                        <a:spcAft>
                          <a:spcPts val="0"/>
                        </a:spcAft>
                      </a:pPr>
                      <a:r>
                        <a:rPr lang="id-ID" sz="1200" dirty="0">
                          <a:effectLst/>
                        </a:rPr>
                        <a:t>Aspek Pembanding</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tc>
                <a:tc>
                  <a:txBody>
                    <a:bodyPr/>
                    <a:lstStyle/>
                    <a:p>
                      <a:pPr algn="ctr">
                        <a:lnSpc>
                          <a:spcPct val="150000"/>
                        </a:lnSpc>
                        <a:spcAft>
                          <a:spcPts val="0"/>
                        </a:spcAft>
                      </a:pPr>
                      <a:r>
                        <a:rPr lang="id-ID" sz="1400">
                          <a:effectLst/>
                        </a:rPr>
                        <a:t>Kategori</a:t>
                      </a:r>
                    </a:p>
                    <a:p>
                      <a:pPr algn="ctr">
                        <a:lnSpc>
                          <a:spcPct val="150000"/>
                        </a:lnSpc>
                        <a:spcAft>
                          <a:spcPts val="0"/>
                        </a:spcAft>
                      </a:pPr>
                      <a:r>
                        <a:rPr lang="id-ID" sz="1400">
                          <a:effectLst/>
                        </a:rPr>
                        <a:t>Kecepatan</a:t>
                      </a:r>
                    </a:p>
                    <a:p>
                      <a:pPr algn="ctr">
                        <a:lnSpc>
                          <a:spcPct val="150000"/>
                        </a:lnSpc>
                        <a:spcAft>
                          <a:spcPts val="0"/>
                        </a:spcAft>
                      </a:pPr>
                      <a:r>
                        <a:rPr lang="id-ID" sz="1400">
                          <a:effectLst/>
                        </a:rPr>
                        <a:t>Belt</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tc>
                <a:tc>
                  <a:txBody>
                    <a:bodyPr/>
                    <a:lstStyle/>
                    <a:p>
                      <a:pPr algn="ctr">
                        <a:lnSpc>
                          <a:spcPct val="150000"/>
                        </a:lnSpc>
                        <a:spcAft>
                          <a:spcPts val="0"/>
                        </a:spcAft>
                      </a:pPr>
                      <a:r>
                        <a:rPr lang="id-ID" sz="1400">
                          <a:effectLst/>
                        </a:rPr>
                        <a:t>Rata – Rata Waktu Proses (s)</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tc>
                <a:tc>
                  <a:txBody>
                    <a:bodyPr/>
                    <a:lstStyle/>
                    <a:p>
                      <a:pPr algn="ctr">
                        <a:lnSpc>
                          <a:spcPct val="150000"/>
                        </a:lnSpc>
                        <a:spcAft>
                          <a:spcPts val="0"/>
                        </a:spcAft>
                      </a:pPr>
                      <a:r>
                        <a:rPr lang="id-ID" sz="1400">
                          <a:effectLst/>
                        </a:rPr>
                        <a:t>Jumlah Data</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tc>
                <a:tc>
                  <a:txBody>
                    <a:bodyPr/>
                    <a:lstStyle/>
                    <a:p>
                      <a:pPr algn="ctr">
                        <a:lnSpc>
                          <a:spcPct val="150000"/>
                        </a:lnSpc>
                        <a:spcAft>
                          <a:spcPts val="0"/>
                        </a:spcAft>
                      </a:pPr>
                      <a:r>
                        <a:rPr lang="id-ID" sz="1400">
                          <a:effectLst/>
                        </a:rPr>
                        <a:t>Data Berhasil</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tc>
                <a:tc>
                  <a:txBody>
                    <a:bodyPr/>
                    <a:lstStyle/>
                    <a:p>
                      <a:pPr algn="ctr">
                        <a:lnSpc>
                          <a:spcPct val="150000"/>
                        </a:lnSpc>
                        <a:spcAft>
                          <a:spcPts val="0"/>
                        </a:spcAft>
                      </a:pPr>
                      <a:r>
                        <a:rPr lang="id-ID" sz="1400" dirty="0">
                          <a:effectLst/>
                        </a:rPr>
                        <a:t>Tingkat Akurasi</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tc>
                <a:extLst>
                  <a:ext uri="{0D108BD9-81ED-4DB2-BD59-A6C34878D82A}">
                    <a16:rowId xmlns:a16="http://schemas.microsoft.com/office/drawing/2014/main" val="3327555683"/>
                  </a:ext>
                </a:extLst>
              </a:tr>
              <a:tr h="357298">
                <a:tc rowSpan="3">
                  <a:txBody>
                    <a:bodyPr/>
                    <a:lstStyle/>
                    <a:p>
                      <a:pPr algn="ctr">
                        <a:lnSpc>
                          <a:spcPct val="150000"/>
                        </a:lnSpc>
                        <a:spcAft>
                          <a:spcPts val="0"/>
                        </a:spcAft>
                      </a:pPr>
                      <a:r>
                        <a:rPr lang="id-ID" sz="1200">
                          <a:effectLst/>
                        </a:rPr>
                        <a:t>Citra Tomat Bergerak Pada Belt Conveyor dengan kamera 12MP </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id-ID" sz="1400">
                          <a:effectLst/>
                        </a:rPr>
                        <a:t>Lambat</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en-US" sz="1400">
                          <a:effectLst/>
                        </a:rPr>
                        <a:t>7,694</a:t>
                      </a:r>
                      <a:r>
                        <a:rPr lang="id-ID" sz="1400">
                          <a:effectLst/>
                        </a:rPr>
                        <a:t>s</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8</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8</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en-US" sz="1400">
                          <a:effectLst/>
                        </a:rPr>
                        <a:t>100,00%</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extLst>
                  <a:ext uri="{0D108BD9-81ED-4DB2-BD59-A6C34878D82A}">
                    <a16:rowId xmlns:a16="http://schemas.microsoft.com/office/drawing/2014/main" val="2565210994"/>
                  </a:ext>
                </a:extLst>
              </a:tr>
              <a:tr h="402335">
                <a:tc vMerge="1">
                  <a:txBody>
                    <a:bodyPr/>
                    <a:lstStyle/>
                    <a:p>
                      <a:endParaRPr lang="id-ID"/>
                    </a:p>
                  </a:txBody>
                  <a:tcPr/>
                </a:tc>
                <a:tc>
                  <a:txBody>
                    <a:bodyPr/>
                    <a:lstStyle/>
                    <a:p>
                      <a:pPr algn="ctr">
                        <a:lnSpc>
                          <a:spcPct val="107000"/>
                        </a:lnSpc>
                        <a:spcAft>
                          <a:spcPts val="0"/>
                        </a:spcAft>
                      </a:pPr>
                      <a:r>
                        <a:rPr lang="id-ID" sz="1400">
                          <a:effectLst/>
                        </a:rPr>
                        <a:t>Sedang</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en-US" sz="1400">
                          <a:effectLst/>
                        </a:rPr>
                        <a:t>5,009</a:t>
                      </a:r>
                      <a:r>
                        <a:rPr lang="id-ID" sz="1400">
                          <a:effectLst/>
                        </a:rPr>
                        <a:t>s</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8</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8</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100,00%</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extLst>
                  <a:ext uri="{0D108BD9-81ED-4DB2-BD59-A6C34878D82A}">
                    <a16:rowId xmlns:a16="http://schemas.microsoft.com/office/drawing/2014/main" val="308241948"/>
                  </a:ext>
                </a:extLst>
              </a:tr>
              <a:tr h="537448">
                <a:tc vMerge="1">
                  <a:txBody>
                    <a:bodyPr/>
                    <a:lstStyle/>
                    <a:p>
                      <a:endParaRPr lang="id-ID"/>
                    </a:p>
                  </a:txBody>
                  <a:tcPr/>
                </a:tc>
                <a:tc>
                  <a:txBody>
                    <a:bodyPr/>
                    <a:lstStyle/>
                    <a:p>
                      <a:pPr algn="ctr">
                        <a:lnSpc>
                          <a:spcPct val="107000"/>
                        </a:lnSpc>
                        <a:spcAft>
                          <a:spcPts val="0"/>
                        </a:spcAft>
                      </a:pPr>
                      <a:r>
                        <a:rPr lang="id-ID" sz="1400">
                          <a:effectLst/>
                        </a:rPr>
                        <a:t>Cepat</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en-US" sz="1400">
                          <a:effectLst/>
                        </a:rPr>
                        <a:t>2,025</a:t>
                      </a:r>
                      <a:r>
                        <a:rPr lang="id-ID" sz="1400">
                          <a:effectLst/>
                        </a:rPr>
                        <a:t>s</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8</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7</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en-US" sz="1400">
                          <a:effectLst/>
                        </a:rPr>
                        <a:t>87,</a:t>
                      </a:r>
                      <a:r>
                        <a:rPr lang="id-ID" sz="1400">
                          <a:effectLst/>
                        </a:rPr>
                        <a:t>50</a:t>
                      </a:r>
                      <a:r>
                        <a:rPr lang="en-US" sz="1400">
                          <a:effectLst/>
                        </a:rPr>
                        <a:t>%</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extLst>
                  <a:ext uri="{0D108BD9-81ED-4DB2-BD59-A6C34878D82A}">
                    <a16:rowId xmlns:a16="http://schemas.microsoft.com/office/drawing/2014/main" val="3181672873"/>
                  </a:ext>
                </a:extLst>
              </a:tr>
              <a:tr h="339283">
                <a:tc rowSpan="3">
                  <a:txBody>
                    <a:bodyPr/>
                    <a:lstStyle/>
                    <a:p>
                      <a:pPr algn="ctr">
                        <a:lnSpc>
                          <a:spcPct val="150000"/>
                        </a:lnSpc>
                        <a:spcAft>
                          <a:spcPts val="0"/>
                        </a:spcAft>
                      </a:pPr>
                      <a:r>
                        <a:rPr lang="id-ID" sz="1200">
                          <a:effectLst/>
                        </a:rPr>
                        <a:t>Citra Tomat Bergerak Pada Belt Conveyor dengan kamera 5MP</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id-ID" sz="1400">
                          <a:effectLst/>
                        </a:rPr>
                        <a:t>Lambat</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en-US" sz="1400">
                          <a:effectLst/>
                        </a:rPr>
                        <a:t>7,874</a:t>
                      </a:r>
                      <a:r>
                        <a:rPr lang="id-ID" sz="1400">
                          <a:effectLst/>
                        </a:rPr>
                        <a:t>s</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8</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8</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100,00%</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extLst>
                  <a:ext uri="{0D108BD9-81ED-4DB2-BD59-A6C34878D82A}">
                    <a16:rowId xmlns:a16="http://schemas.microsoft.com/office/drawing/2014/main" val="2140759788"/>
                  </a:ext>
                </a:extLst>
              </a:tr>
              <a:tr h="376514">
                <a:tc vMerge="1">
                  <a:txBody>
                    <a:bodyPr/>
                    <a:lstStyle/>
                    <a:p>
                      <a:endParaRPr lang="id-ID"/>
                    </a:p>
                  </a:txBody>
                  <a:tcPr/>
                </a:tc>
                <a:tc>
                  <a:txBody>
                    <a:bodyPr/>
                    <a:lstStyle/>
                    <a:p>
                      <a:pPr algn="ctr">
                        <a:lnSpc>
                          <a:spcPct val="107000"/>
                        </a:lnSpc>
                        <a:spcAft>
                          <a:spcPts val="0"/>
                        </a:spcAft>
                      </a:pPr>
                      <a:r>
                        <a:rPr lang="id-ID" sz="1400">
                          <a:effectLst/>
                        </a:rPr>
                        <a:t>Sedang</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en-US" sz="1400">
                          <a:effectLst/>
                        </a:rPr>
                        <a:t>4,999</a:t>
                      </a:r>
                      <a:r>
                        <a:rPr lang="id-ID" sz="1400">
                          <a:effectLst/>
                        </a:rPr>
                        <a:t>s</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8</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5</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en-US" sz="1400" dirty="0">
                          <a:effectLst/>
                        </a:rPr>
                        <a:t>62,50%</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extLst>
                  <a:ext uri="{0D108BD9-81ED-4DB2-BD59-A6C34878D82A}">
                    <a16:rowId xmlns:a16="http://schemas.microsoft.com/office/drawing/2014/main" val="401632909"/>
                  </a:ext>
                </a:extLst>
              </a:tr>
              <a:tr h="581284">
                <a:tc vMerge="1">
                  <a:txBody>
                    <a:bodyPr/>
                    <a:lstStyle/>
                    <a:p>
                      <a:endParaRPr lang="id-ID"/>
                    </a:p>
                  </a:txBody>
                  <a:tcPr/>
                </a:tc>
                <a:tc>
                  <a:txBody>
                    <a:bodyPr/>
                    <a:lstStyle/>
                    <a:p>
                      <a:pPr algn="ctr">
                        <a:lnSpc>
                          <a:spcPct val="107000"/>
                        </a:lnSpc>
                        <a:spcAft>
                          <a:spcPts val="0"/>
                        </a:spcAft>
                      </a:pPr>
                      <a:r>
                        <a:rPr lang="id-ID" sz="1400">
                          <a:effectLst/>
                        </a:rPr>
                        <a:t>Cepet</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en-US" sz="1400">
                          <a:effectLst/>
                        </a:rPr>
                        <a:t>1,904</a:t>
                      </a:r>
                      <a:r>
                        <a:rPr lang="id-ID" sz="1400">
                          <a:effectLst/>
                        </a:rPr>
                        <a:t>s</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8</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50000"/>
                        </a:lnSpc>
                        <a:spcAft>
                          <a:spcPts val="0"/>
                        </a:spcAft>
                      </a:pPr>
                      <a:r>
                        <a:rPr lang="id-ID" sz="1400">
                          <a:effectLst/>
                        </a:rPr>
                        <a:t>4</a:t>
                      </a:r>
                      <a:endParaRPr lang="id-ID" sz="140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tc>
                  <a:txBody>
                    <a:bodyPr/>
                    <a:lstStyle/>
                    <a:p>
                      <a:pPr algn="ctr">
                        <a:lnSpc>
                          <a:spcPct val="107000"/>
                        </a:lnSpc>
                        <a:spcAft>
                          <a:spcPts val="0"/>
                        </a:spcAft>
                      </a:pPr>
                      <a:r>
                        <a:rPr lang="id-ID" sz="1400" dirty="0">
                          <a:effectLst/>
                        </a:rPr>
                        <a:t>50,00%</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4854" marR="64854" marT="0" marB="0" anchor="ctr"/>
                </a:tc>
                <a:extLst>
                  <a:ext uri="{0D108BD9-81ED-4DB2-BD59-A6C34878D82A}">
                    <a16:rowId xmlns:a16="http://schemas.microsoft.com/office/drawing/2014/main" val="3519468633"/>
                  </a:ext>
                </a:extLst>
              </a:tr>
            </a:tbl>
          </a:graphicData>
        </a:graphic>
      </p:graphicFrame>
      <p:sp>
        <p:nvSpPr>
          <p:cNvPr id="5" name="Title 1">
            <a:extLst>
              <a:ext uri="{FF2B5EF4-FFF2-40B4-BE49-F238E27FC236}">
                <a16:creationId xmlns:a16="http://schemas.microsoft.com/office/drawing/2014/main" id="{EAA23510-36A4-4FCA-9FDD-5853E884B224}"/>
              </a:ext>
            </a:extLst>
          </p:cNvPr>
          <p:cNvSpPr>
            <a:spLocks noGrp="1"/>
          </p:cNvSpPr>
          <p:nvPr>
            <p:ph type="title"/>
          </p:nvPr>
        </p:nvSpPr>
        <p:spPr>
          <a:xfrm>
            <a:off x="1451579" y="816876"/>
            <a:ext cx="9603275" cy="1049235"/>
          </a:xfrm>
        </p:spPr>
        <p:txBody>
          <a:bodyPr/>
          <a:lstStyle/>
          <a:p>
            <a:r>
              <a:rPr lang="id-ID" dirty="0"/>
              <a:t>Hasil Penelitian</a:t>
            </a:r>
          </a:p>
        </p:txBody>
      </p:sp>
    </p:spTree>
    <p:extLst>
      <p:ext uri="{BB962C8B-B14F-4D97-AF65-F5344CB8AC3E}">
        <p14:creationId xmlns:p14="http://schemas.microsoft.com/office/powerpoint/2010/main" val="2795797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1F647-3E9A-454E-942F-A31BE2F18FDE}"/>
              </a:ext>
            </a:extLst>
          </p:cNvPr>
          <p:cNvSpPr>
            <a:spLocks noGrp="1"/>
          </p:cNvSpPr>
          <p:nvPr>
            <p:ph type="title"/>
          </p:nvPr>
        </p:nvSpPr>
        <p:spPr/>
        <p:txBody>
          <a:bodyPr/>
          <a:lstStyle/>
          <a:p>
            <a:r>
              <a:rPr lang="id-ID" dirty="0"/>
              <a:t>Kesimpulan</a:t>
            </a:r>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89966102-74B0-442B-8C96-B1BB45212793}"/>
                  </a:ext>
                </a:extLst>
              </p:cNvPr>
              <p:cNvSpPr/>
              <p:nvPr/>
            </p:nvSpPr>
            <p:spPr>
              <a:xfrm>
                <a:off x="1451578" y="2126009"/>
                <a:ext cx="9680057" cy="3693319"/>
              </a:xfrm>
              <a:prstGeom prst="rect">
                <a:avLst/>
              </a:prstGeom>
            </p:spPr>
            <p:txBody>
              <a:bodyPr wrap="square">
                <a:spAutoFit/>
              </a:bodyPr>
              <a:lstStyle/>
              <a:p>
                <a:pPr algn="just"/>
                <a:r>
                  <a:rPr lang="id-ID" dirty="0"/>
                  <a:t>Berdasarkan hasil penelitian serta pengujian sistem yang telah dilakukan, dapat diambil kesimpulan bahwa tingkat akurasi atau kesesuaian sistem pengenalan tingkat kematangan tomat berdasarkan citra warna untuk jenis tomat bervarietas </a:t>
                </a:r>
                <a:r>
                  <a:rPr lang="id-ID" i="1" dirty="0"/>
                  <a:t>tw</a:t>
                </a:r>
                <a:r>
                  <a:rPr lang="id-ID" dirty="0"/>
                  <a:t> mencapai 83,59% menggunakan metode </a:t>
                </a:r>
                <a:r>
                  <a:rPr lang="id-ID" i="1" dirty="0"/>
                  <a:t>LVQ</a:t>
                </a:r>
                <a:r>
                  <a:rPr lang="id-ID" dirty="0"/>
                  <a:t> yang mampu mengenali tomat kategori matang dan tomat kategori belum matang sebanyak 107 dari 128 citra tomat yang masuk ke dalam tahap pengujian sistem dimana tingkat akurasi yang didapatkan merupakan hasil perbandingan antara citra dian dan citra bergerak. Perbandingan tersebut berdasarkan Tabel 35 pada bagian awal dalam melakukan pemrosesan citra antara citra diam dan citra bergerak menghasilkan prosentase sebesar </a:t>
                </a:r>
                <a14:m>
                  <m:oMath xmlns:m="http://schemas.openxmlformats.org/officeDocument/2006/math">
                    <m:r>
                      <a:rPr lang="id-ID" i="1">
                        <a:latin typeface="Cambria Math" panose="02040503050406030204" pitchFamily="18" charset="0"/>
                      </a:rPr>
                      <m:t>83,75 %</m:t>
                    </m:r>
                  </m:oMath>
                </a14:m>
                <a:r>
                  <a:rPr lang="id-ID" dirty="0"/>
                  <a:t> untuk pengambilan citra secara tidak bergerak atau diam serta </a:t>
                </a:r>
                <a14:m>
                  <m:oMath xmlns:m="http://schemas.openxmlformats.org/officeDocument/2006/math">
                    <m:r>
                      <a:rPr lang="id-ID" i="1">
                        <a:latin typeface="Cambria Math" panose="02040503050406030204" pitchFamily="18" charset="0"/>
                      </a:rPr>
                      <m:t>83,33%</m:t>
                    </m:r>
                  </m:oMath>
                </a14:m>
                <a:r>
                  <a:rPr lang="id-ID" dirty="0"/>
                  <a:t> untuk pengambilan citra secara bergerak pada </a:t>
                </a:r>
                <a:r>
                  <a:rPr lang="id-ID" i="1" dirty="0"/>
                  <a:t>belt conveyor. </a:t>
                </a:r>
                <a:r>
                  <a:rPr lang="id-ID" dirty="0"/>
                  <a:t>Selain itu, penelitian ini juga melakukan pengukuran kecepatan optimal </a:t>
                </a:r>
                <a:r>
                  <a:rPr lang="id-ID" i="1" dirty="0"/>
                  <a:t>belt conveyor </a:t>
                </a:r>
                <a:r>
                  <a:rPr lang="id-ID" dirty="0"/>
                  <a:t>yang didapatkan berdasarkan waktu tempuh rata – rata sistem untuk melakukan pemrosesan citra berdasarkan Tabel 36 perbandingan akurasi sistem berdasarkan rata – rata waktu sistem untuk memproses citra dengan mengatur kecepatan conveyor yaitu untuk kamera 12MP adalah </a:t>
                </a:r>
                <a14:m>
                  <m:oMath xmlns:m="http://schemas.openxmlformats.org/officeDocument/2006/math">
                    <m:r>
                      <a:rPr lang="id-ID" i="1">
                        <a:latin typeface="Cambria Math" panose="02040503050406030204" pitchFamily="18" charset="0"/>
                      </a:rPr>
                      <m:t>0,109</m:t>
                    </m:r>
                    <m:r>
                      <a:rPr lang="id-ID" i="1">
                        <a:latin typeface="Cambria Math" panose="02040503050406030204" pitchFamily="18" charset="0"/>
                      </a:rPr>
                      <m:t>𝑚</m:t>
                    </m:r>
                    <m:r>
                      <a:rPr lang="id-ID" i="1">
                        <a:latin typeface="Cambria Math" panose="02040503050406030204" pitchFamily="18" charset="0"/>
                      </a:rPr>
                      <m:t>/</m:t>
                    </m:r>
                    <m:r>
                      <a:rPr lang="id-ID" i="1">
                        <a:latin typeface="Cambria Math" panose="02040503050406030204" pitchFamily="18" charset="0"/>
                      </a:rPr>
                      <m:t>𝑠</m:t>
                    </m:r>
                  </m:oMath>
                </a14:m>
                <a:r>
                  <a:rPr lang="id-ID" dirty="0"/>
                  <a:t> dan untuk kamera 5MP adalah </a:t>
                </a:r>
                <a14:m>
                  <m:oMath xmlns:m="http://schemas.openxmlformats.org/officeDocument/2006/math">
                    <m:r>
                      <a:rPr lang="id-ID" i="1">
                        <a:latin typeface="Cambria Math" panose="02040503050406030204" pitchFamily="18" charset="0"/>
                      </a:rPr>
                      <m:t>0,069</m:t>
                    </m:r>
                    <m:r>
                      <a:rPr lang="id-ID" i="1">
                        <a:latin typeface="Cambria Math" panose="02040503050406030204" pitchFamily="18" charset="0"/>
                      </a:rPr>
                      <m:t>𝑚</m:t>
                    </m:r>
                    <m:r>
                      <a:rPr lang="id-ID" i="1">
                        <a:latin typeface="Cambria Math" panose="02040503050406030204" pitchFamily="18" charset="0"/>
                      </a:rPr>
                      <m:t>/</m:t>
                    </m:r>
                    <m:r>
                      <a:rPr lang="id-ID" i="1">
                        <a:latin typeface="Cambria Math" panose="02040503050406030204" pitchFamily="18" charset="0"/>
                      </a:rPr>
                      <m:t>𝑠</m:t>
                    </m:r>
                  </m:oMath>
                </a14:m>
                <a:r>
                  <a:rPr lang="id-ID" dirty="0"/>
                  <a:t> .</a:t>
                </a:r>
              </a:p>
            </p:txBody>
          </p:sp>
        </mc:Choice>
        <mc:Fallback xmlns="">
          <p:sp>
            <p:nvSpPr>
              <p:cNvPr id="4" name="Rectangle 3">
                <a:extLst>
                  <a:ext uri="{FF2B5EF4-FFF2-40B4-BE49-F238E27FC236}">
                    <a16:creationId xmlns:a16="http://schemas.microsoft.com/office/drawing/2014/main" id="{89966102-74B0-442B-8C96-B1BB45212793}"/>
                  </a:ext>
                </a:extLst>
              </p:cNvPr>
              <p:cNvSpPr>
                <a:spLocks noRot="1" noChangeAspect="1" noMove="1" noResize="1" noEditPoints="1" noAdjustHandles="1" noChangeArrowheads="1" noChangeShapeType="1" noTextEdit="1"/>
              </p:cNvSpPr>
              <p:nvPr/>
            </p:nvSpPr>
            <p:spPr>
              <a:xfrm>
                <a:off x="1451578" y="2126009"/>
                <a:ext cx="9680057" cy="3693319"/>
              </a:xfrm>
              <a:prstGeom prst="rect">
                <a:avLst/>
              </a:prstGeom>
              <a:blipFill>
                <a:blip r:embed="rId2"/>
                <a:stretch>
                  <a:fillRect l="-504" t="-990" r="-567" b="-1650"/>
                </a:stretch>
              </a:blipFill>
            </p:spPr>
            <p:txBody>
              <a:bodyPr/>
              <a:lstStyle/>
              <a:p>
                <a:r>
                  <a:rPr lang="id-ID">
                    <a:noFill/>
                  </a:rPr>
                  <a:t> </a:t>
                </a:r>
              </a:p>
            </p:txBody>
          </p:sp>
        </mc:Fallback>
      </mc:AlternateContent>
    </p:spTree>
    <p:extLst>
      <p:ext uri="{BB962C8B-B14F-4D97-AF65-F5344CB8AC3E}">
        <p14:creationId xmlns:p14="http://schemas.microsoft.com/office/powerpoint/2010/main" val="3042452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4BC8E-06EB-4114-9439-4CD312977BEC}"/>
              </a:ext>
            </a:extLst>
          </p:cNvPr>
          <p:cNvSpPr>
            <a:spLocks noGrp="1"/>
          </p:cNvSpPr>
          <p:nvPr>
            <p:ph type="ctrTitle"/>
          </p:nvPr>
        </p:nvSpPr>
        <p:spPr>
          <a:xfrm>
            <a:off x="706128" y="956582"/>
            <a:ext cx="10572000" cy="2554442"/>
          </a:xfrm>
        </p:spPr>
        <p:txBody>
          <a:bodyPr/>
          <a:lstStyle/>
          <a:p>
            <a:pPr algn="ctr"/>
            <a:r>
              <a:rPr lang="id-ID" sz="3600" dirty="0"/>
              <a:t>SEKIAN </a:t>
            </a:r>
            <a:r>
              <a:rPr lang="id-ID" sz="3600" dirty="0">
                <a:sym typeface="Wingdings" panose="05000000000000000000" pitchFamily="2" charset="2"/>
              </a:rPr>
              <a:t></a:t>
            </a:r>
            <a:endParaRPr lang="id-ID" sz="3600" dirty="0"/>
          </a:p>
        </p:txBody>
      </p:sp>
      <p:sp>
        <p:nvSpPr>
          <p:cNvPr id="4" name="Subtitle 2">
            <a:extLst>
              <a:ext uri="{FF2B5EF4-FFF2-40B4-BE49-F238E27FC236}">
                <a16:creationId xmlns:a16="http://schemas.microsoft.com/office/drawing/2014/main" id="{D4FDA09C-F65C-4B04-9F1F-1A424DDCEA69}"/>
              </a:ext>
            </a:extLst>
          </p:cNvPr>
          <p:cNvSpPr txBox="1">
            <a:spLocks/>
          </p:cNvSpPr>
          <p:nvPr/>
        </p:nvSpPr>
        <p:spPr>
          <a:xfrm>
            <a:off x="3179356" y="3663814"/>
            <a:ext cx="5625544" cy="1278888"/>
          </a:xfrm>
          <a:prstGeom prst="rect">
            <a:avLst/>
          </a:prstGeom>
          <a:effectLst>
            <a:outerShdw blurRad="50800" dir="14400000">
              <a:srgbClr val="000000">
                <a:alpha val="40000"/>
              </a:srgbClr>
            </a:outerShdw>
          </a:effectLst>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accent1"/>
              </a:buClr>
              <a:buFont typeface="Wingdings 2" charset="2"/>
              <a:buNone/>
              <a:defRPr sz="1800" kern="1200">
                <a:solidFill>
                  <a:schemeClr val="tx1"/>
                </a:solidFill>
                <a:latin typeface="+mn-lt"/>
                <a:ea typeface="+mn-ea"/>
                <a:cs typeface="+mn-cs"/>
              </a:defRPr>
            </a:lvl1pPr>
            <a:lvl2pPr marL="457200" indent="0" algn="ctr" defTabSz="457200" rtl="0" eaLnBrk="1" latinLnBrk="0" hangingPunct="1">
              <a:spcBef>
                <a:spcPct val="20000"/>
              </a:spcBef>
              <a:spcAft>
                <a:spcPts val="600"/>
              </a:spcAft>
              <a:buClr>
                <a:schemeClr val="accent1"/>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accent1"/>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ct val="20000"/>
              </a:spcBef>
              <a:spcAft>
                <a:spcPts val="600"/>
              </a:spcAft>
              <a:buClr>
                <a:schemeClr val="accent1"/>
              </a:buClr>
              <a:buFont typeface="Wingdings 2" charset="2"/>
              <a:buNone/>
              <a:defRPr sz="1200" kern="1200">
                <a:solidFill>
                  <a:schemeClr val="tx1">
                    <a:tint val="75000"/>
                  </a:schemeClr>
                </a:solidFill>
                <a:latin typeface="+mn-lt"/>
                <a:ea typeface="+mn-ea"/>
                <a:cs typeface="+mn-cs"/>
              </a:defRPr>
            </a:lvl9pPr>
          </a:lstStyle>
          <a:p>
            <a:pPr algn="ctr"/>
            <a:r>
              <a:rPr lang="id-ID" b="1" u="sng" dirty="0"/>
              <a:t>Disusun OLEH :</a:t>
            </a:r>
          </a:p>
          <a:p>
            <a:pPr algn="ctr"/>
            <a:r>
              <a:rPr lang="id-ID" dirty="0"/>
              <a:t>MOCHAMAD ANGGA ANGGRIAWAN</a:t>
            </a:r>
          </a:p>
          <a:p>
            <a:pPr algn="ctr"/>
            <a:r>
              <a:rPr lang="id-ID" dirty="0"/>
              <a:t>152013073</a:t>
            </a:r>
          </a:p>
        </p:txBody>
      </p:sp>
      <p:sp>
        <p:nvSpPr>
          <p:cNvPr id="5" name="Subtitle 2">
            <a:extLst>
              <a:ext uri="{FF2B5EF4-FFF2-40B4-BE49-F238E27FC236}">
                <a16:creationId xmlns:a16="http://schemas.microsoft.com/office/drawing/2014/main" id="{0C124992-3CA5-4DCD-BBB1-EF4177850A48}"/>
              </a:ext>
            </a:extLst>
          </p:cNvPr>
          <p:cNvSpPr txBox="1">
            <a:spLocks/>
          </p:cNvSpPr>
          <p:nvPr/>
        </p:nvSpPr>
        <p:spPr>
          <a:xfrm>
            <a:off x="1596340" y="5183693"/>
            <a:ext cx="8791575" cy="1278888"/>
          </a:xfrm>
          <a:prstGeom prst="rect">
            <a:avLst/>
          </a:prstGeom>
        </p:spPr>
        <p:txBody>
          <a:bodyPr vert="horz" lIns="91440" tIns="45720" rIns="91440" bIns="45720" numCol="2" rtlCol="0">
            <a:norm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lnSpc>
                <a:spcPct val="100000"/>
              </a:lnSpc>
            </a:pPr>
            <a:r>
              <a:rPr lang="id-ID" b="1" u="sng" dirty="0"/>
              <a:t>Dosen Pembimbing :</a:t>
            </a:r>
          </a:p>
          <a:p>
            <a:pPr algn="ctr">
              <a:lnSpc>
                <a:spcPct val="100000"/>
              </a:lnSpc>
            </a:pPr>
            <a:r>
              <a:rPr lang="id-ID" dirty="0"/>
              <a:t>Muhammad Ichwan, Ir., M.T.</a:t>
            </a:r>
          </a:p>
          <a:p>
            <a:pPr algn="ctr">
              <a:lnSpc>
                <a:spcPct val="100000"/>
              </a:lnSpc>
            </a:pPr>
            <a:endParaRPr lang="id-ID" dirty="0"/>
          </a:p>
          <a:p>
            <a:pPr algn="ctr">
              <a:lnSpc>
                <a:spcPct val="100000"/>
              </a:lnSpc>
            </a:pPr>
            <a:r>
              <a:rPr lang="id-ID" b="1" u="sng" dirty="0"/>
              <a:t>Dosen Co-Pembimbing :</a:t>
            </a:r>
          </a:p>
          <a:p>
            <a:pPr algn="ctr">
              <a:lnSpc>
                <a:spcPct val="100000"/>
              </a:lnSpc>
            </a:pPr>
            <a:r>
              <a:rPr lang="id-ID" dirty="0"/>
              <a:t>DINA budhi Utami, S.Kom., M.t. </a:t>
            </a:r>
          </a:p>
        </p:txBody>
      </p:sp>
    </p:spTree>
    <p:extLst>
      <p:ext uri="{BB962C8B-B14F-4D97-AF65-F5344CB8AC3E}">
        <p14:creationId xmlns:p14="http://schemas.microsoft.com/office/powerpoint/2010/main" val="3246320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020B-2138-4B5B-A8D0-857915ADA403}"/>
              </a:ext>
            </a:extLst>
          </p:cNvPr>
          <p:cNvSpPr>
            <a:spLocks noGrp="1"/>
          </p:cNvSpPr>
          <p:nvPr>
            <p:ph type="title"/>
          </p:nvPr>
        </p:nvSpPr>
        <p:spPr/>
        <p:txBody>
          <a:bodyPr/>
          <a:lstStyle/>
          <a:p>
            <a:r>
              <a:rPr lang="id-ID" dirty="0"/>
              <a:t>Selang waktu Tempuh conveyor jarak 3 meter</a:t>
            </a:r>
          </a:p>
        </p:txBody>
      </p:sp>
      <mc:AlternateContent xmlns:mc="http://schemas.openxmlformats.org/markup-compatibility/2006" xmlns:a14="http://schemas.microsoft.com/office/drawing/2010/main">
        <mc:Choice Requires="a14">
          <p:sp>
            <p:nvSpPr>
              <p:cNvPr id="6" name="Content Placeholder 2">
                <a:extLst>
                  <a:ext uri="{FF2B5EF4-FFF2-40B4-BE49-F238E27FC236}">
                    <a16:creationId xmlns:a16="http://schemas.microsoft.com/office/drawing/2014/main" id="{499A74EF-7BA4-448C-80ED-4BEEEC06FAE4}"/>
                  </a:ext>
                </a:extLst>
              </p:cNvPr>
              <p:cNvSpPr txBox="1">
                <a:spLocks/>
              </p:cNvSpPr>
              <p:nvPr/>
            </p:nvSpPr>
            <p:spPr>
              <a:xfrm>
                <a:off x="1451579" y="2026511"/>
                <a:ext cx="9603275" cy="4473143"/>
              </a:xfrm>
              <a:prstGeom prst="rect">
                <a:avLst/>
              </a:prstGeom>
              <a:effectLst>
                <a:outerShdw blurRad="50800" dir="14400000">
                  <a:srgbClr val="000000">
                    <a:alpha val="40000"/>
                  </a:srgbClr>
                </a:outerShdw>
              </a:effectLst>
            </p:spPr>
            <p:txBody>
              <a:bodyPr vert="horz" lIns="91440" tIns="45720" rIns="91440" bIns="45720" numCol="2"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Font typeface="Wingdings 2" charset="2"/>
                  <a:buNone/>
                </a:pPr>
                <a:r>
                  <a:rPr lang="id-ID" sz="2400" dirty="0"/>
                  <a:t>Waktu Tempuh Conveyor Kamera 12 MP:</a:t>
                </a:r>
              </a:p>
              <a:p>
                <a:pPr algn="just"/>
                <a:r>
                  <a:rPr lang="id-ID" sz="2400" dirty="0"/>
                  <a:t>t</a:t>
                </a:r>
                <a14:m>
                  <m:oMath xmlns:m="http://schemas.openxmlformats.org/officeDocument/2006/math">
                    <m:r>
                      <a:rPr lang="id-ID" sz="2400" i="1" smtClean="0">
                        <a:latin typeface="Cambria Math" panose="02040503050406030204" pitchFamily="18" charset="0"/>
                      </a:rPr>
                      <m:t>=</m:t>
                    </m:r>
                    <m:f>
                      <m:fPr>
                        <m:ctrlPr>
                          <a:rPr lang="id-ID" sz="2400" i="1" smtClean="0">
                            <a:latin typeface="Cambria Math" panose="02040503050406030204" pitchFamily="18" charset="0"/>
                          </a:rPr>
                        </m:ctrlPr>
                      </m:fPr>
                      <m:num>
                        <m:r>
                          <a:rPr lang="id-ID" sz="2400" b="0" i="1" smtClean="0">
                            <a:latin typeface="Cambria Math" panose="02040503050406030204" pitchFamily="18" charset="0"/>
                          </a:rPr>
                          <m:t>𝑠</m:t>
                        </m:r>
                      </m:num>
                      <m:den>
                        <m:r>
                          <a:rPr lang="id-ID" sz="2400" b="0" i="1" smtClean="0">
                            <a:latin typeface="Cambria Math" panose="02040503050406030204" pitchFamily="18" charset="0"/>
                          </a:rPr>
                          <m:t>𝑣</m:t>
                        </m:r>
                      </m:den>
                    </m:f>
                  </m:oMath>
                </a14:m>
                <a:endParaRPr lang="id-ID" sz="2400" dirty="0"/>
              </a:p>
              <a:p>
                <a:pPr algn="just"/>
                <a14:m>
                  <m:oMath xmlns:m="http://schemas.openxmlformats.org/officeDocument/2006/math">
                    <m:r>
                      <m:rPr>
                        <m:sty m:val="p"/>
                      </m:rPr>
                      <a:rPr lang="id-ID" sz="2400" i="1" smtClean="0">
                        <a:latin typeface="Cambria Math" panose="02040503050406030204" pitchFamily="18" charset="0"/>
                      </a:rPr>
                      <m:t>t</m:t>
                    </m:r>
                    <m:r>
                      <a:rPr lang="id-ID" sz="2400" i="1">
                        <a:latin typeface="Cambria Math" panose="02040503050406030204" pitchFamily="18" charset="0"/>
                      </a:rPr>
                      <m:t>=</m:t>
                    </m:r>
                    <m:f>
                      <m:fPr>
                        <m:ctrlPr>
                          <a:rPr lang="id-ID" sz="2400" i="1">
                            <a:latin typeface="Cambria Math" panose="02040503050406030204" pitchFamily="18" charset="0"/>
                          </a:rPr>
                        </m:ctrlPr>
                      </m:fPr>
                      <m:num>
                        <m:r>
                          <a:rPr lang="id-ID" sz="2400" b="0" i="1" smtClean="0">
                            <a:latin typeface="Cambria Math" panose="02040503050406030204" pitchFamily="18" charset="0"/>
                          </a:rPr>
                          <m:t>3</m:t>
                        </m:r>
                      </m:num>
                      <m:den>
                        <m:r>
                          <a:rPr lang="id-ID" sz="2400" b="0" i="1" smtClean="0">
                            <a:latin typeface="Cambria Math" panose="02040503050406030204" pitchFamily="18" charset="0"/>
                          </a:rPr>
                          <m:t>0,109</m:t>
                        </m:r>
                      </m:den>
                    </m:f>
                  </m:oMath>
                </a14:m>
                <a:endParaRPr lang="id-ID" sz="2400" b="0" i="1" dirty="0">
                  <a:latin typeface="Cambria Math" panose="02040503050406030204" pitchFamily="18" charset="0"/>
                </a:endParaRPr>
              </a:p>
              <a:p>
                <a:pPr algn="just"/>
                <a:r>
                  <a:rPr lang="id-ID" sz="2400" dirty="0"/>
                  <a:t>t</a:t>
                </a:r>
                <a14:m>
                  <m:oMath xmlns:m="http://schemas.openxmlformats.org/officeDocument/2006/math">
                    <m:r>
                      <a:rPr lang="id-ID" sz="2400" i="1">
                        <a:latin typeface="Cambria Math" panose="02040503050406030204" pitchFamily="18" charset="0"/>
                      </a:rPr>
                      <m:t>=</m:t>
                    </m:r>
                    <m:r>
                      <a:rPr lang="id-ID" sz="2400" i="1" smtClean="0">
                        <a:latin typeface="Cambria Math" panose="02040503050406030204" pitchFamily="18" charset="0"/>
                      </a:rPr>
                      <m:t>2</m:t>
                    </m:r>
                    <m:r>
                      <a:rPr lang="id-ID" sz="2400" b="0" i="1" smtClean="0">
                        <a:latin typeface="Cambria Math" panose="02040503050406030204" pitchFamily="18" charset="0"/>
                      </a:rPr>
                      <m:t>7,522</m:t>
                    </m:r>
                    <m:r>
                      <a:rPr lang="id-ID" sz="2400" i="1">
                        <a:latin typeface="Cambria Math" panose="02040503050406030204" pitchFamily="18" charset="0"/>
                      </a:rPr>
                      <m:t>𝑠</m:t>
                    </m:r>
                  </m:oMath>
                </a14:m>
                <a:endParaRPr lang="id-ID" sz="2400" dirty="0"/>
              </a:p>
              <a:p>
                <a:pPr algn="just"/>
                <a:endParaRPr lang="id-ID" sz="2400" dirty="0"/>
              </a:p>
              <a:p>
                <a:pPr algn="just"/>
                <a:endParaRPr lang="id-ID" sz="2400" dirty="0"/>
              </a:p>
              <a:p>
                <a:pPr algn="just"/>
                <a:endParaRPr lang="id-ID" sz="2400" dirty="0"/>
              </a:p>
              <a:p>
                <a:pPr marL="0" indent="0" algn="just">
                  <a:buNone/>
                </a:pPr>
                <a:r>
                  <a:rPr lang="id-ID" sz="2400" dirty="0"/>
                  <a:t>Waktu Temouh Conveyor Kamera 5 MP:</a:t>
                </a:r>
              </a:p>
              <a:p>
                <a:pPr algn="just"/>
                <a:r>
                  <a:rPr lang="id-ID" sz="2400" dirty="0"/>
                  <a:t>t</a:t>
                </a:r>
                <a14:m>
                  <m:oMath xmlns:m="http://schemas.openxmlformats.org/officeDocument/2006/math">
                    <m:r>
                      <a:rPr lang="id-ID" sz="2400" i="1">
                        <a:latin typeface="Cambria Math" panose="02040503050406030204" pitchFamily="18" charset="0"/>
                      </a:rPr>
                      <m:t>=</m:t>
                    </m:r>
                    <m:f>
                      <m:fPr>
                        <m:ctrlPr>
                          <a:rPr lang="id-ID" sz="2400" i="1">
                            <a:latin typeface="Cambria Math" panose="02040503050406030204" pitchFamily="18" charset="0"/>
                          </a:rPr>
                        </m:ctrlPr>
                      </m:fPr>
                      <m:num>
                        <m:r>
                          <a:rPr lang="id-ID" sz="2400" i="1">
                            <a:latin typeface="Cambria Math" panose="02040503050406030204" pitchFamily="18" charset="0"/>
                          </a:rPr>
                          <m:t>𝑠</m:t>
                        </m:r>
                      </m:num>
                      <m:den>
                        <m:r>
                          <a:rPr lang="id-ID" sz="2400" b="0" i="1" smtClean="0">
                            <a:latin typeface="Cambria Math" panose="02040503050406030204" pitchFamily="18" charset="0"/>
                          </a:rPr>
                          <m:t>𝑣</m:t>
                        </m:r>
                      </m:den>
                    </m:f>
                  </m:oMath>
                </a14:m>
                <a:endParaRPr lang="id-ID" sz="2400" dirty="0"/>
              </a:p>
              <a:p>
                <a:pPr algn="just"/>
                <a14:m>
                  <m:oMath xmlns:m="http://schemas.openxmlformats.org/officeDocument/2006/math">
                    <m:r>
                      <m:rPr>
                        <m:sty m:val="p"/>
                      </m:rPr>
                      <a:rPr lang="id-ID" sz="2400" i="1">
                        <a:latin typeface="Cambria Math" panose="02040503050406030204" pitchFamily="18" charset="0"/>
                      </a:rPr>
                      <m:t>t</m:t>
                    </m:r>
                    <m:r>
                      <a:rPr lang="id-ID" sz="2400" i="1">
                        <a:latin typeface="Cambria Math" panose="02040503050406030204" pitchFamily="18" charset="0"/>
                      </a:rPr>
                      <m:t>=</m:t>
                    </m:r>
                    <m:f>
                      <m:fPr>
                        <m:ctrlPr>
                          <a:rPr lang="id-ID" sz="2400" i="1">
                            <a:latin typeface="Cambria Math" panose="02040503050406030204" pitchFamily="18" charset="0"/>
                          </a:rPr>
                        </m:ctrlPr>
                      </m:fPr>
                      <m:num>
                        <m:r>
                          <a:rPr lang="id-ID" sz="2400" b="0" i="1" smtClean="0">
                            <a:latin typeface="Cambria Math" panose="02040503050406030204" pitchFamily="18" charset="0"/>
                          </a:rPr>
                          <m:t>3</m:t>
                        </m:r>
                      </m:num>
                      <m:den>
                        <m:r>
                          <a:rPr lang="id-ID" sz="2400" b="0" i="1" smtClean="0">
                            <a:latin typeface="Cambria Math" panose="02040503050406030204" pitchFamily="18" charset="0"/>
                          </a:rPr>
                          <m:t>0,069</m:t>
                        </m:r>
                      </m:den>
                    </m:f>
                  </m:oMath>
                </a14:m>
                <a:endParaRPr lang="id-ID" sz="2400" i="1" dirty="0">
                  <a:latin typeface="Cambria Math" panose="02040503050406030204" pitchFamily="18" charset="0"/>
                </a:endParaRPr>
              </a:p>
              <a:p>
                <a:pPr algn="just"/>
                <a:r>
                  <a:rPr lang="id-ID" sz="2400" dirty="0"/>
                  <a:t>t</a:t>
                </a:r>
                <a14:m>
                  <m:oMath xmlns:m="http://schemas.openxmlformats.org/officeDocument/2006/math">
                    <m:r>
                      <a:rPr lang="id-ID" sz="2400" i="1">
                        <a:latin typeface="Cambria Math" panose="02040503050406030204" pitchFamily="18" charset="0"/>
                      </a:rPr>
                      <m:t>=</m:t>
                    </m:r>
                    <m:r>
                      <a:rPr lang="id-ID" sz="2400" i="1" smtClean="0">
                        <a:latin typeface="Cambria Math" panose="02040503050406030204" pitchFamily="18" charset="0"/>
                      </a:rPr>
                      <m:t>4</m:t>
                    </m:r>
                    <m:r>
                      <a:rPr lang="id-ID" sz="2400" b="0" i="1" smtClean="0">
                        <a:latin typeface="Cambria Math" panose="02040503050406030204" pitchFamily="18" charset="0"/>
                      </a:rPr>
                      <m:t>3,478</m:t>
                    </m:r>
                    <m:r>
                      <a:rPr lang="id-ID" sz="2400" i="1">
                        <a:latin typeface="Cambria Math" panose="02040503050406030204" pitchFamily="18" charset="0"/>
                      </a:rPr>
                      <m:t>𝑠</m:t>
                    </m:r>
                  </m:oMath>
                </a14:m>
                <a:endParaRPr lang="id-ID" sz="2400" dirty="0"/>
              </a:p>
            </p:txBody>
          </p:sp>
        </mc:Choice>
        <mc:Fallback xmlns="">
          <p:sp>
            <p:nvSpPr>
              <p:cNvPr id="6" name="Content Placeholder 2">
                <a:extLst>
                  <a:ext uri="{FF2B5EF4-FFF2-40B4-BE49-F238E27FC236}">
                    <a16:creationId xmlns:a16="http://schemas.microsoft.com/office/drawing/2014/main" id="{499A74EF-7BA4-448C-80ED-4BEEEC06FAE4}"/>
                  </a:ext>
                </a:extLst>
              </p:cNvPr>
              <p:cNvSpPr txBox="1">
                <a:spLocks noRot="1" noChangeAspect="1" noMove="1" noResize="1" noEditPoints="1" noAdjustHandles="1" noChangeArrowheads="1" noChangeShapeType="1" noTextEdit="1"/>
              </p:cNvSpPr>
              <p:nvPr/>
            </p:nvSpPr>
            <p:spPr>
              <a:xfrm>
                <a:off x="1451579" y="2026511"/>
                <a:ext cx="9603275" cy="4473143"/>
              </a:xfrm>
              <a:prstGeom prst="rect">
                <a:avLst/>
              </a:prstGeom>
              <a:blipFill>
                <a:blip r:embed="rId2"/>
                <a:stretch>
                  <a:fillRect/>
                </a:stretch>
              </a:blipFill>
              <a:effectLst>
                <a:outerShdw blurRad="50800" dir="14400000">
                  <a:srgbClr val="000000">
                    <a:alpha val="40000"/>
                  </a:srgbClr>
                </a:outerShdw>
              </a:effectLst>
            </p:spPr>
            <p:txBody>
              <a:bodyPr/>
              <a:lstStyle/>
              <a:p>
                <a:r>
                  <a:rPr lang="id-ID">
                    <a:noFill/>
                  </a:rPr>
                  <a:t> </a:t>
                </a:r>
              </a:p>
            </p:txBody>
          </p:sp>
        </mc:Fallback>
      </mc:AlternateContent>
    </p:spTree>
    <p:extLst>
      <p:ext uri="{BB962C8B-B14F-4D97-AF65-F5344CB8AC3E}">
        <p14:creationId xmlns:p14="http://schemas.microsoft.com/office/powerpoint/2010/main" val="2094560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020B-2138-4B5B-A8D0-857915ADA403}"/>
              </a:ext>
            </a:extLst>
          </p:cNvPr>
          <p:cNvSpPr>
            <a:spLocks noGrp="1"/>
          </p:cNvSpPr>
          <p:nvPr>
            <p:ph type="title"/>
          </p:nvPr>
        </p:nvSpPr>
        <p:spPr/>
        <p:txBody>
          <a:bodyPr/>
          <a:lstStyle/>
          <a:p>
            <a:r>
              <a:rPr lang="id-ID" dirty="0"/>
              <a:t>LVQ</a:t>
            </a:r>
          </a:p>
        </p:txBody>
      </p:sp>
      <p:pic>
        <p:nvPicPr>
          <p:cNvPr id="4" name="Content Placeholder 3" descr="http://web.unair.ac.id/admin/file/f_7773_Untitled.png">
            <a:extLst>
              <a:ext uri="{FF2B5EF4-FFF2-40B4-BE49-F238E27FC236}">
                <a16:creationId xmlns:a16="http://schemas.microsoft.com/office/drawing/2014/main" id="{D238FBEA-9758-498C-9BFE-43F865CF0BF5}"/>
              </a:ext>
            </a:extLst>
          </p:cNvPr>
          <p:cNvPicPr>
            <a:picLocks noGrp="1"/>
          </p:cNvPicPr>
          <p:nvPr>
            <p:ph idx="1"/>
          </p:nvPr>
        </p:nvPicPr>
        <p:blipFill rotWithShape="1">
          <a:blip r:embed="rId2">
            <a:extLst>
              <a:ext uri="{28A0092B-C50C-407E-A947-70E740481C1C}">
                <a14:useLocalDpi xmlns:a14="http://schemas.microsoft.com/office/drawing/2010/main" val="0"/>
              </a:ext>
            </a:extLst>
          </a:blip>
          <a:srcRect r="6540" b="10603"/>
          <a:stretch/>
        </p:blipFill>
        <p:spPr bwMode="auto">
          <a:xfrm>
            <a:off x="3092805" y="2255580"/>
            <a:ext cx="6320821" cy="3490312"/>
          </a:xfrm>
          <a:prstGeom prst="rect">
            <a:avLst/>
          </a:prstGeom>
          <a:noFill/>
          <a:ln w="12700">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28122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E098E-8EEA-4224-A298-8BDAC65D4A4D}"/>
              </a:ext>
            </a:extLst>
          </p:cNvPr>
          <p:cNvSpPr>
            <a:spLocks noGrp="1"/>
          </p:cNvSpPr>
          <p:nvPr>
            <p:ph type="title"/>
          </p:nvPr>
        </p:nvSpPr>
        <p:spPr/>
        <p:txBody>
          <a:bodyPr/>
          <a:lstStyle/>
          <a:p>
            <a:r>
              <a:rPr lang="id-ID" dirty="0"/>
              <a:t>LVQ</a:t>
            </a:r>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AC8307ED-6872-4409-8AFB-FAD4B3269D50}"/>
                  </a:ext>
                </a:extLst>
              </p:cNvPr>
              <p:cNvSpPr/>
              <p:nvPr/>
            </p:nvSpPr>
            <p:spPr>
              <a:xfrm>
                <a:off x="3604054" y="695287"/>
                <a:ext cx="7591168" cy="5027017"/>
              </a:xfrm>
              <a:prstGeom prst="rect">
                <a:avLst/>
              </a:prstGeom>
            </p:spPr>
            <p:txBody>
              <a:bodyPr wrap="square">
                <a:spAutoFit/>
              </a:bodyPr>
              <a:lstStyle/>
              <a:p>
                <a:pPr indent="457200" algn="just">
                  <a:spcBef>
                    <a:spcPts val="1200"/>
                  </a:spcBef>
                  <a:spcAft>
                    <a:spcPts val="0"/>
                  </a:spcAft>
                </a:pPr>
                <a:r>
                  <a:rPr lang="id-ID" sz="1100" dirty="0">
                    <a:latin typeface="Times New Roman" panose="02020603050405020304" pitchFamily="18" charset="0"/>
                    <a:ea typeface="Times New Roman" panose="02020603050405020304" pitchFamily="18" charset="0"/>
                  </a:rPr>
                  <a:t>Berdasarkan definisi tersebut, terbentuklah langkah-langkah dalam penyelesaian algoritma LVQ. Langkah – langkah tersebut sebagai berikut :</a:t>
                </a:r>
              </a:p>
              <a:p>
                <a:pPr marL="342900" lvl="0" indent="-342900" algn="just">
                  <a:spcAft>
                    <a:spcPts val="0"/>
                  </a:spcAft>
                  <a:buFont typeface="+mj-lt"/>
                  <a:buAutoNum type="arabicParenR"/>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Inisialisasi : bobot awal variabel input ke-j menuju kelas ke-i (W), maksimum epoch (MaxEpoch), </a:t>
                </a:r>
                <a:r>
                  <a:rPr lang="id-ID" sz="1100" i="1" dirty="0">
                    <a:effectLst/>
                    <a:latin typeface="Times New Roman" panose="02020603050405020304" pitchFamily="18" charset="0"/>
                    <a:ea typeface="Calibri" panose="020F0502020204030204" pitchFamily="34" charset="0"/>
                    <a:cs typeface="Times New Roman" panose="02020603050405020304" pitchFamily="18" charset="0"/>
                  </a:rPr>
                  <a:t>error </a:t>
                </a: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mínimum yang diharapkan (Eps), Learning rate (</a:t>
                </a:r>
                <a14:m>
                  <m:oMath xmlns:m="http://schemas.openxmlformats.org/officeDocument/2006/math">
                    <m:r>
                      <a:rPr lang="id-ID" sz="11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id-ID" sz="1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1200"/>
                  </a:spcBef>
                  <a:spcAft>
                    <a:spcPts val="800"/>
                  </a:spcAft>
                  <a:buFont typeface="+mj-lt"/>
                  <a:buAutoNum type="arabicParenR"/>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Masukkan :</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spcBef>
                    <a:spcPts val="1200"/>
                  </a:spcBef>
                  <a:spcAft>
                    <a:spcPts val="0"/>
                  </a:spcAft>
                  <a:buFont typeface="+mj-lt"/>
                  <a:buAutoNum type="alphaLcParenR"/>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Data Input : x(m,n); dengan i=1,2, .... ,n dan j=1,2, .....,m</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spcBef>
                    <a:spcPts val="1200"/>
                  </a:spcBef>
                  <a:spcAft>
                    <a:spcPts val="0"/>
                  </a:spcAft>
                  <a:buFont typeface="+mj-lt"/>
                  <a:buAutoNum type="alphaLcParenR"/>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Target berupa kelas : T(1,n); dengan k=1,2, .....,n</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1200"/>
                  </a:spcBef>
                  <a:spcAft>
                    <a:spcPts val="0"/>
                  </a:spcAft>
                  <a:buFont typeface="+mj-lt"/>
                  <a:buAutoNum type="arabicParenR"/>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Inisialisasi kondisi awal:</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1200"/>
                  </a:spcBef>
                  <a:spcAft>
                    <a:spcPts val="0"/>
                  </a:spcAft>
                  <a:buFont typeface="+mj-lt"/>
                  <a:buAutoNum type="alphaLcParenR" startAt="3"/>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Epoch = 0</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1200"/>
                  </a:spcBef>
                  <a:spcAft>
                    <a:spcPts val="0"/>
                  </a:spcAft>
                  <a:buFont typeface="+mj-lt"/>
                  <a:buAutoNum type="alphaLcParenR" startAt="3"/>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Err = 1</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1200"/>
                  </a:spcBef>
                  <a:spcAft>
                    <a:spcPts val="0"/>
                  </a:spcAft>
                  <a:buFont typeface="+mj-lt"/>
                  <a:buAutoNum type="arabicParenR"/>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Kerjakan jika: (epoch &lt; MaxEpoch), nilai error minimum tercapai atau nilai error=0 dan (α &gt; Eps)</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1200"/>
                  </a:spcBef>
                  <a:spcAft>
                    <a:spcPts val="0"/>
                  </a:spcAft>
                  <a:buFont typeface="+mj-lt"/>
                  <a:buAutoNum type="alphaLcParenR" startAt="3"/>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Epoch = Epoch+1;</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1200"/>
                  </a:spcBef>
                  <a:spcAft>
                    <a:spcPts val="0"/>
                  </a:spcAft>
                  <a:buFont typeface="+mj-lt"/>
                  <a:buAutoNum type="alphaLcParenR" startAt="3"/>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Kerjakan untuk i = 1 sampai n</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spcBef>
                    <a:spcPts val="1200"/>
                  </a:spcBef>
                  <a:spcAft>
                    <a:spcPts val="0"/>
                  </a:spcAft>
                  <a:buFont typeface="Symbol" panose="05050102010706020507" pitchFamily="18" charset="2"/>
                  <a:buChar char=""/>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Tentukan Jarak sedemikian hingga || xij-wij || minimum (sebut sebagai Cj)</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spcBef>
                    <a:spcPts val="1200"/>
                  </a:spcBef>
                  <a:spcAft>
                    <a:spcPts val="0"/>
                  </a:spcAft>
                  <a:buFont typeface="Symbol" panose="05050102010706020507" pitchFamily="18" charset="2"/>
                  <a:buChar char=""/>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Perbaiki Wj dengan ketentuan:</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1200"/>
                  </a:spcBef>
                  <a:spcAft>
                    <a:spcPts val="0"/>
                  </a:spcAft>
                  <a:buFont typeface="+mj-lt"/>
                  <a:buAutoNum type="romanLcPeriod"/>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 Jika T = Cj maka: Wij(baru) = wij(lama) + α (xij-wij(lama)) (3.29)</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1200"/>
                  </a:spcBef>
                  <a:spcAft>
                    <a:spcPts val="0"/>
                  </a:spcAft>
                  <a:buFont typeface="+mj-lt"/>
                  <a:buAutoNum type="romanLcPeriod"/>
                </a:pPr>
                <a:r>
                  <a:rPr lang="id-ID" sz="1100" dirty="0">
                    <a:effectLst/>
                    <a:latin typeface="Times New Roman" panose="02020603050405020304" pitchFamily="18" charset="0"/>
                    <a:ea typeface="Calibri" panose="020F0502020204030204" pitchFamily="34" charset="0"/>
                    <a:cs typeface="Times New Roman" panose="02020603050405020304" pitchFamily="18" charset="0"/>
                  </a:rPr>
                  <a:t> Jika T ≠ Cj maka: Wij(baru) = wij(lama) - α (xij-wij(lama)) (3.30)</a:t>
                </a:r>
                <a:endParaRPr lang="id-ID" sz="14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4" name="Rectangle 3">
                <a:extLst>
                  <a:ext uri="{FF2B5EF4-FFF2-40B4-BE49-F238E27FC236}">
                    <a16:creationId xmlns:a16="http://schemas.microsoft.com/office/drawing/2014/main" id="{AC8307ED-6872-4409-8AFB-FAD4B3269D50}"/>
                  </a:ext>
                </a:extLst>
              </p:cNvPr>
              <p:cNvSpPr>
                <a:spLocks noRot="1" noChangeAspect="1" noMove="1" noResize="1" noEditPoints="1" noAdjustHandles="1" noChangeArrowheads="1" noChangeShapeType="1" noTextEdit="1"/>
              </p:cNvSpPr>
              <p:nvPr/>
            </p:nvSpPr>
            <p:spPr>
              <a:xfrm>
                <a:off x="3604054" y="695287"/>
                <a:ext cx="7591168" cy="5027017"/>
              </a:xfrm>
              <a:prstGeom prst="rect">
                <a:avLst/>
              </a:prstGeom>
              <a:blipFill>
                <a:blip r:embed="rId2"/>
                <a:stretch>
                  <a:fillRect b="-727"/>
                </a:stretch>
              </a:blipFill>
            </p:spPr>
            <p:txBody>
              <a:bodyPr/>
              <a:lstStyle/>
              <a:p>
                <a:r>
                  <a:rPr lang="id-ID">
                    <a:noFill/>
                  </a:rPr>
                  <a:t> </a:t>
                </a:r>
              </a:p>
            </p:txBody>
          </p:sp>
        </mc:Fallback>
      </mc:AlternateContent>
    </p:spTree>
    <p:extLst>
      <p:ext uri="{BB962C8B-B14F-4D97-AF65-F5344CB8AC3E}">
        <p14:creationId xmlns:p14="http://schemas.microsoft.com/office/powerpoint/2010/main" val="1784037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Gallery">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5321</TotalTime>
  <Words>1578</Words>
  <Application>Microsoft Office PowerPoint</Application>
  <PresentationFormat>Widescreen</PresentationFormat>
  <Paragraphs>268</Paragraphs>
  <Slides>32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Arial</vt:lpstr>
      <vt:lpstr>Calibri</vt:lpstr>
      <vt:lpstr>Cambria Math</vt:lpstr>
      <vt:lpstr>Gill Sans MT</vt:lpstr>
      <vt:lpstr>Symbol</vt:lpstr>
      <vt:lpstr>Times New Roman</vt:lpstr>
      <vt:lpstr>Wingdings</vt:lpstr>
      <vt:lpstr>Wingdings 2</vt:lpstr>
      <vt:lpstr>Gallery</vt:lpstr>
      <vt:lpstr>PENGENALAN TINGKAT KEMATANGAN BUAH BERDASARKAN CITRA WARNA PADA STUDI KASUS PEMBANGUNAN SISTEM PEMILIHAN OTOMATIS</vt:lpstr>
      <vt:lpstr>Latar Belakang</vt:lpstr>
      <vt:lpstr>Rumusan Masalah</vt:lpstr>
      <vt:lpstr>Tujuan</vt:lpstr>
      <vt:lpstr>Ruang Lingkup</vt:lpstr>
      <vt:lpstr>Objek penelitian  buah Tomat</vt:lpstr>
      <vt:lpstr>PERANCANGAN</vt:lpstr>
      <vt:lpstr>Skema Alur Sistem Pemilihan Otomatis</vt:lpstr>
      <vt:lpstr>Alur Pengenalan Tingkat Kematangan</vt:lpstr>
      <vt:lpstr>Blok Diagram</vt:lpstr>
      <vt:lpstr>Klasifikasi Learning Vector Quantization</vt:lpstr>
      <vt:lpstr>Penempatan Belt Conveyor</vt:lpstr>
      <vt:lpstr>IMPLEMENTASI</vt:lpstr>
      <vt:lpstr>Implementasi</vt:lpstr>
      <vt:lpstr>Implementasi</vt:lpstr>
      <vt:lpstr>Implementasi</vt:lpstr>
      <vt:lpstr>Implementasi</vt:lpstr>
      <vt:lpstr>Implementasi</vt:lpstr>
      <vt:lpstr>Implementasi</vt:lpstr>
      <vt:lpstr>Implementasi</vt:lpstr>
      <vt:lpstr>Implementasi</vt:lpstr>
      <vt:lpstr>PENGUJIAN</vt:lpstr>
      <vt:lpstr>Pengujian</vt:lpstr>
      <vt:lpstr>Hasil Penelitian</vt:lpstr>
      <vt:lpstr>Hasil Penelitian</vt:lpstr>
      <vt:lpstr>Hasil Penelitian</vt:lpstr>
      <vt:lpstr>Hasil Penelitian</vt:lpstr>
      <vt:lpstr>Kesimpulan</vt:lpstr>
      <vt:lpstr>SEKIAN </vt:lpstr>
      <vt:lpstr>Selang waktu Tempuh conveyor jarak 3 meter</vt:lpstr>
      <vt:lpstr>LVQ</vt:lpstr>
      <vt:lpstr>LVQ</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PENGENALAN TINGKAT KEMATANGAN BUAH BERDASARKAN CITRA WARNA PADA STUDI KASUS PEMBANGUNAN SISTEM PEMILIHAN OTOMATIS</dc:title>
  <dc:creator>Angga Anggriawan</dc:creator>
  <cp:lastModifiedBy>Angga Anggriawan</cp:lastModifiedBy>
  <cp:revision>31</cp:revision>
  <dcterms:created xsi:type="dcterms:W3CDTF">2017-08-10T15:38:22Z</dcterms:created>
  <dcterms:modified xsi:type="dcterms:W3CDTF">2017-08-31T00:23:14Z</dcterms:modified>
</cp:coreProperties>
</file>